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30" r:id="rId2"/>
  </p:sldMasterIdLst>
  <p:notesMasterIdLst>
    <p:notesMasterId r:id="rId49"/>
  </p:notesMasterIdLst>
  <p:sldIdLst>
    <p:sldId id="270" r:id="rId3"/>
    <p:sldId id="314" r:id="rId4"/>
    <p:sldId id="313" r:id="rId5"/>
    <p:sldId id="342" r:id="rId6"/>
    <p:sldId id="351" r:id="rId7"/>
    <p:sldId id="319" r:id="rId8"/>
    <p:sldId id="332" r:id="rId9"/>
    <p:sldId id="333" r:id="rId10"/>
    <p:sldId id="334" r:id="rId11"/>
    <p:sldId id="335" r:id="rId12"/>
    <p:sldId id="343" r:id="rId13"/>
    <p:sldId id="344" r:id="rId14"/>
    <p:sldId id="363" r:id="rId15"/>
    <p:sldId id="318" r:id="rId16"/>
    <p:sldId id="336" r:id="rId17"/>
    <p:sldId id="366" r:id="rId18"/>
    <p:sldId id="367" r:id="rId19"/>
    <p:sldId id="368" r:id="rId20"/>
    <p:sldId id="369" r:id="rId21"/>
    <p:sldId id="370" r:id="rId22"/>
    <p:sldId id="371" r:id="rId23"/>
    <p:sldId id="364" r:id="rId24"/>
    <p:sldId id="373" r:id="rId25"/>
    <p:sldId id="374" r:id="rId26"/>
    <p:sldId id="375" r:id="rId27"/>
    <p:sldId id="376" r:id="rId28"/>
    <p:sldId id="377" r:id="rId29"/>
    <p:sldId id="378" r:id="rId30"/>
    <p:sldId id="379" r:id="rId31"/>
    <p:sldId id="317" r:id="rId32"/>
    <p:sldId id="327" r:id="rId33"/>
    <p:sldId id="328" r:id="rId34"/>
    <p:sldId id="329" r:id="rId35"/>
    <p:sldId id="365" r:id="rId36"/>
    <p:sldId id="325" r:id="rId37"/>
    <p:sldId id="353" r:id="rId38"/>
    <p:sldId id="331" r:id="rId39"/>
    <p:sldId id="359" r:id="rId40"/>
    <p:sldId id="380" r:id="rId41"/>
    <p:sldId id="382" r:id="rId42"/>
    <p:sldId id="384" r:id="rId43"/>
    <p:sldId id="385" r:id="rId44"/>
    <p:sldId id="386" r:id="rId45"/>
    <p:sldId id="387" r:id="rId46"/>
    <p:sldId id="388" r:id="rId47"/>
    <p:sldId id="3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B05"/>
    <a:srgbClr val="C9BA81"/>
    <a:srgbClr val="B49F50"/>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94" autoAdjust="0"/>
    <p:restoredTop sz="76823" autoAdjust="0"/>
  </p:normalViewPr>
  <p:slideViewPr>
    <p:cSldViewPr>
      <p:cViewPr varScale="1">
        <p:scale>
          <a:sx n="51" d="100"/>
          <a:sy n="51" d="100"/>
        </p:scale>
        <p:origin x="864" y="3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1/30/2017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comparison of conventional and short-age geology.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…and the conditions under which they happen have always been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Conventional geology today continues to accept the first two,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417391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while moving away from the idea that the rate of geological processes and the conditions under which</a:t>
            </a:r>
            <a:r>
              <a:rPr lang="en-US" baseline="0" dirty="0" smtClean="0"/>
              <a:t> they happened have always been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92168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With that background, let’s compare the assumptions of conventional and short-age geology.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7282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Lyell and conventional geology today, the laws of nature have always been the same and some of that natural law is not yet understood.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230821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Short-age geology accepts this assumption and especially emphasizes that more of natural law is yet to be understood. But unlike conventional geology, short-age geology will not reject a hypothesis just because it implies events in the past that are outside of naturalistic science.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230821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principle of conventional geology—the uniformity of process—says that when possible, past results should be explained as the outcome of causes that are still operating today.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a:p>
        </p:txBody>
      </p:sp>
    </p:spTree>
    <p:extLst>
      <p:ext uri="{BB962C8B-B14F-4D97-AF65-F5344CB8AC3E}">
        <p14:creationId xmlns:p14="http://schemas.microsoft.com/office/powerpoint/2010/main" val="1958884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accepts this assumption. Whether or not God initiated the global flood is not testable, but processes before, during, and after the flood are assumed to have operated according to known or potentially knowable laws of nature.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244613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Lyell, who believed that the rates of geological processes were constant, conventional geology today no longer believes that the rates have always been uniform.  Whether individual formations formed slowly or catastrophically must be determined separately using the available evidence. Even though conventional geology accepts that some things formed rapidly, it does not deny the conventional billions of years of geologic time.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a:p>
        </p:txBody>
      </p:sp>
    </p:spTree>
    <p:extLst>
      <p:ext uri="{BB962C8B-B14F-4D97-AF65-F5344CB8AC3E}">
        <p14:creationId xmlns:p14="http://schemas.microsoft.com/office/powerpoint/2010/main" val="281686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agrees that rates have not always been uniform, agrees that the history of formations must be determined individually, but </a:t>
            </a:r>
            <a:r>
              <a:rPr lang="en-US" sz="1200" i="1" kern="1200" dirty="0" smtClean="0">
                <a:solidFill>
                  <a:schemeClr val="tx1"/>
                </a:solidFill>
                <a:effectLst/>
                <a:latin typeface="+mn-lt"/>
                <a:ea typeface="+mn-ea"/>
                <a:cs typeface="+mn-cs"/>
              </a:rPr>
              <a:t>does</a:t>
            </a:r>
            <a:r>
              <a:rPr lang="en-US" sz="1200" kern="1200" dirty="0" smtClean="0">
                <a:solidFill>
                  <a:schemeClr val="tx1"/>
                </a:solidFill>
                <a:effectLst/>
                <a:latin typeface="+mn-lt"/>
                <a:ea typeface="+mn-ea"/>
                <a:cs typeface="+mn-cs"/>
              </a:rPr>
              <a:t> deny the billions of years of geologic time.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a:p>
        </p:txBody>
      </p:sp>
    </p:spTree>
    <p:extLst>
      <p:ext uri="{BB962C8B-B14F-4D97-AF65-F5344CB8AC3E}">
        <p14:creationId xmlns:p14="http://schemas.microsoft.com/office/powerpoint/2010/main" val="204170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comparison is drawn</a:t>
            </a:r>
            <a:r>
              <a:rPr lang="en-US" baseline="0" dirty="0" smtClean="0"/>
              <a:t> from chapter 14 of the book Faith, Reason, and Earth History by Dr. Leonard Brand.  / It will explore the assumptions, / interpretations, / and challenges of both conventional geology and short-age geology.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similar way, conventional geology does not assume that conditions have always been the same.  This is testable, and the evidence is believed to indicate a progression in the development of landforms, plate tectonics, etc.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20</a:t>
            </a:fld>
            <a:endParaRPr lang="en-US"/>
          </a:p>
        </p:txBody>
      </p:sp>
    </p:spTree>
    <p:extLst>
      <p:ext uri="{BB962C8B-B14F-4D97-AF65-F5344CB8AC3E}">
        <p14:creationId xmlns:p14="http://schemas.microsoft.com/office/powerpoint/2010/main" val="152982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agrees with the non-uniformity of conditions and predicts even </a:t>
            </a:r>
            <a:r>
              <a:rPr lang="en-US" sz="1200" i="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differences in conditions than conventional geology.  Short-age geology believes that the geologic record is the result of a specific sequence of events beginning before the creation of life and leading up to the present 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21</a:t>
            </a:fld>
            <a:endParaRPr lang="en-US"/>
          </a:p>
        </p:txBody>
      </p:sp>
    </p:spTree>
    <p:extLst>
      <p:ext uri="{BB962C8B-B14F-4D97-AF65-F5344CB8AC3E}">
        <p14:creationId xmlns:p14="http://schemas.microsoft.com/office/powerpoint/2010/main" val="3469425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Next, let’s compare the</a:t>
            </a:r>
            <a:r>
              <a:rPr lang="en-US" baseline="0" dirty="0" smtClean="0"/>
              <a:t> interpretations resulting from conventional and short-age geology,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31026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…Specifically how each looks at origins, the geologic record, and the issue of time.</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56211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Conventional geology says that life evolved over millions of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44586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while short-age geology says that major groups of animals and plants were created.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28221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Conventional geology explains the existence of the geologic record by a combination of regular geologic processes generally like those observable today, combined with some catastrophes.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75947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explains the geologic record as the result of a world-wide catastrophe, after which geologic processes slowed to their current rates.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17889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Conventional geology estimates that the Phanerozoic portion of the geologic column was formed in about 545 million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57950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Short-age geology suggests that it formed in thousands, not millions of years.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4380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rock layers and the fossils found in them provide us with observable</a:t>
            </a:r>
            <a:r>
              <a:rPr lang="en-US" baseline="0" dirty="0" smtClean="0"/>
              <a:t> data.  But w</a:t>
            </a:r>
            <a:r>
              <a:rPr lang="en-US" dirty="0" smtClean="0"/>
              <a:t>hen geologists</a:t>
            </a:r>
            <a:r>
              <a:rPr lang="en-US" baseline="0" dirty="0" smtClean="0"/>
              <a:t> study these data, they often come up with very different interpretations.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938797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Short-age geology proposes that at some time in the past, a disturbance in the earth’s crust temporarily disrupted the normal relationships between land and water bodies, initiating a period of rapid geologic activity on a worldwide scale.</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30</a:t>
            </a:fld>
            <a:endParaRPr lang="en-US"/>
          </a:p>
        </p:txBody>
      </p:sp>
    </p:spTree>
    <p:extLst>
      <p:ext uri="{BB962C8B-B14F-4D97-AF65-F5344CB8AC3E}">
        <p14:creationId xmlns:p14="http://schemas.microsoft.com/office/powerpoint/2010/main" val="1817358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This period of rapid erosion and sedimentation produced some significant portion of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31</a:t>
            </a:fld>
            <a:endParaRPr lang="en-US"/>
          </a:p>
        </p:txBody>
      </p:sp>
    </p:spTree>
    <p:extLst>
      <p:ext uri="{BB962C8B-B14F-4D97-AF65-F5344CB8AC3E}">
        <p14:creationId xmlns:p14="http://schemas.microsoft.com/office/powerpoint/2010/main" val="2782046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solidFill>
                  <a:schemeClr val="bg1"/>
                </a:solidFill>
              </a:rPr>
              <a:t>The geological and geophysical processes occurring during that event / determined the characteristics of the rock formations formed at that time / determined the distribution of fossils in the rocks / and influenced the distribution of radioactive elements in those minerals used in radiometric dating.</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32</a:t>
            </a:fld>
            <a:endParaRPr lang="en-US"/>
          </a:p>
        </p:txBody>
      </p:sp>
    </p:spTree>
    <p:extLst>
      <p:ext uri="{BB962C8B-B14F-4D97-AF65-F5344CB8AC3E}">
        <p14:creationId xmlns:p14="http://schemas.microsoft.com/office/powerpoint/2010/main" val="1589719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that the propositions of short-age geology can be stated as descriptive statements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and they can be used to develop testable hypotheses about individual formations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33</a:t>
            </a:fld>
            <a:endParaRPr lang="en-US"/>
          </a:p>
        </p:txBody>
      </p:sp>
    </p:spTree>
    <p:extLst>
      <p:ext uri="{BB962C8B-B14F-4D97-AF65-F5344CB8AC3E}">
        <p14:creationId xmlns:p14="http://schemas.microsoft.com/office/powerpoint/2010/main" val="4197545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fossil record poses difficulties for both models of earth’s history.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642723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 the Cambrian Explosion has challenged evolutionists ever since the time of Darwin. / The fact that most body plans appear without apparent ancestors in the Cambrian system is difficult to explain using the paradigm of conventional geology.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35</a:t>
            </a:fld>
            <a:endParaRPr lang="en-US"/>
          </a:p>
        </p:txBody>
      </p:sp>
    </p:spTree>
    <p:extLst>
      <p:ext uri="{BB962C8B-B14F-4D97-AF65-F5344CB8AC3E}">
        <p14:creationId xmlns:p14="http://schemas.microsoft.com/office/powerpoint/2010/main" val="1617549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same way, short-age geology is challenged by</a:t>
            </a:r>
            <a:r>
              <a:rPr lang="en-US" sz="1200" kern="1200" baseline="0" dirty="0" smtClean="0">
                <a:solidFill>
                  <a:schemeClr val="tx1"/>
                </a:solidFill>
                <a:effectLst/>
                <a:latin typeface="+mn-lt"/>
                <a:ea typeface="+mn-ea"/>
                <a:cs typeface="+mn-cs"/>
              </a:rPr>
              <a:t> the radiometric dates of volcanic rocks within the geologic column that are measured in millions instead of thousands of years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36</a:t>
            </a:fld>
            <a:endParaRPr lang="en-US"/>
          </a:p>
        </p:txBody>
      </p:sp>
    </p:spTree>
    <p:extLst>
      <p:ext uri="{BB962C8B-B14F-4D97-AF65-F5344CB8AC3E}">
        <p14:creationId xmlns:p14="http://schemas.microsoft.com/office/powerpoint/2010/main" val="674672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Short-age geology predicts, that</a:t>
            </a:r>
            <a:r>
              <a:rPr lang="en-US" baseline="0" dirty="0" smtClean="0"/>
              <a:t> significant phenomena have yet to be discovered, and that when the data are all in</a:t>
            </a:r>
            <a:r>
              <a:rPr lang="en-US" baseline="0" smtClean="0"/>
              <a:t>, / it </a:t>
            </a:r>
            <a:r>
              <a:rPr lang="en-US" baseline="0" dirty="0" smtClean="0"/>
              <a:t>will be determined that much of the geologic column was deposited in a short time.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37</a:t>
            </a:fld>
            <a:endParaRPr lang="en-US"/>
          </a:p>
        </p:txBody>
      </p:sp>
    </p:spTree>
    <p:extLst>
      <p:ext uri="{BB962C8B-B14F-4D97-AF65-F5344CB8AC3E}">
        <p14:creationId xmlns:p14="http://schemas.microsoft.com/office/powerpoint/2010/main" val="1439700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summarize:  The assumptions a scientist accepts influences how he or she interprets the data.  Conventional and short-age geologists accept many of the same assumptions.  Because short-age geologists will not reject a hypothesis just because it implies events in the past that are outside of naturalistic science, they actually consider a broader range of possibilities.  Both conventional and short-age geology can suggest testable hypotheses.  Both conventional and short-age geology face challenges from scientific data.</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38</a:t>
            </a:fld>
            <a:endParaRPr lang="en-US"/>
          </a:p>
        </p:txBody>
      </p:sp>
    </p:spTree>
    <p:extLst>
      <p:ext uri="{BB962C8B-B14F-4D97-AF65-F5344CB8AC3E}">
        <p14:creationId xmlns:p14="http://schemas.microsoft.com/office/powerpoint/2010/main" val="1944170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4987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because the assumptions scientists accept</a:t>
            </a:r>
            <a:r>
              <a:rPr lang="en-US" baseline="0" dirty="0" smtClean="0"/>
              <a:t> to begin with affect how they interpret the data.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3072047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93944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8370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56416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010232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78961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Assumptions are things that are assumed or taken for granted.</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348189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Before we compare two different theories of earth history, let’s review a little background and some definitions. / Catastrophism</a:t>
            </a:r>
            <a:r>
              <a:rPr lang="en-US" baseline="0" dirty="0" smtClean="0"/>
              <a:t> is the idea that many geological formations were formed as a result of a catastrophe.  Many of the earliest geologists worked from this assumption.  / In 1830 Charles Lyell made famous a different idea that was originally suggested by a man named James Hutton.  Uniformitarianism is the idea that geological formations formed gradually by the regular geological processes we see around us today.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Lyell believed that natural laws…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…and geological processes…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359240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…as well as the rate at which they happen…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359240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7957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471526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1868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813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64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514293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7753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39926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241749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6935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1383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246580704"/>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438400"/>
            <a:ext cx="10972800" cy="1373070"/>
          </a:xfrm>
        </p:spPr>
        <p:txBody>
          <a:bodyPr>
            <a:normAutofit/>
          </a:bodyPr>
          <a:lstStyle/>
          <a:p>
            <a:r>
              <a:rPr lang="en-US"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Geologic Column</a:t>
            </a:r>
            <a:endParaRPr lang="en-US"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5" name="Subtitle 4"/>
          <p:cNvSpPr>
            <a:spLocks noGrp="1"/>
          </p:cNvSpPr>
          <p:nvPr>
            <p:ph type="subTitle" idx="1"/>
          </p:nvPr>
        </p:nvSpPr>
        <p:spPr>
          <a:xfrm>
            <a:off x="762000" y="3352800"/>
            <a:ext cx="11175999" cy="1117687"/>
          </a:xfrm>
        </p:spPr>
        <p:txBody>
          <a:bodyPr>
            <a:normAutofit/>
          </a:bodyPr>
          <a:lstStyle/>
          <a:p>
            <a:r>
              <a:rPr lang="en-US" sz="2800"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Comparison of Conventional &amp; Short-Age Geology</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process</a:t>
            </a:r>
          </a:p>
          <a:p>
            <a:pPr lvl="1"/>
            <a:r>
              <a:rPr lang="en-US" dirty="0" smtClean="0">
                <a:solidFill>
                  <a:schemeClr val="bg1"/>
                </a:solidFill>
              </a:rPr>
              <a:t>Uniformity of rates</a:t>
            </a:r>
          </a:p>
          <a:p>
            <a:pPr lvl="1"/>
            <a:r>
              <a:rPr lang="en-US" dirty="0" smtClean="0">
                <a:solidFill>
                  <a:schemeClr val="bg1"/>
                </a:solidFill>
              </a:rPr>
              <a:t>Uniformity of </a:t>
            </a:r>
            <a:r>
              <a:rPr lang="en-US" dirty="0" smtClean="0">
                <a:solidFill>
                  <a:srgbClr val="FFFF00"/>
                </a:solidFill>
              </a:rPr>
              <a:t>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2423906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rgbClr val="FFFF00"/>
                </a:solidFill>
              </a:rPr>
              <a:t>Uniformity of law</a:t>
            </a:r>
          </a:p>
          <a:p>
            <a:pPr lvl="1"/>
            <a:r>
              <a:rPr lang="en-US" dirty="0" smtClean="0">
                <a:solidFill>
                  <a:srgbClr val="FFFF00"/>
                </a:solidFill>
              </a:rPr>
              <a:t>Uniformity of process</a:t>
            </a:r>
          </a:p>
          <a:p>
            <a:pPr lvl="1"/>
            <a:r>
              <a:rPr lang="en-US" dirty="0" smtClean="0">
                <a:solidFill>
                  <a:schemeClr val="bg1"/>
                </a:solidFill>
              </a:rPr>
              <a:t>Uniformity of 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019014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process</a:t>
            </a:r>
          </a:p>
          <a:p>
            <a:pPr lvl="1"/>
            <a:r>
              <a:rPr lang="en-US" dirty="0" smtClean="0">
                <a:solidFill>
                  <a:srgbClr val="FFFF00"/>
                </a:solidFill>
              </a:rPr>
              <a:t>Uniformity of rates</a:t>
            </a:r>
          </a:p>
          <a:p>
            <a:pPr lvl="1"/>
            <a:r>
              <a:rPr lang="en-US" dirty="0" smtClean="0">
                <a:solidFill>
                  <a:srgbClr val="FFFF00"/>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6211843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368595" y="2438401"/>
            <a:ext cx="7776488" cy="1200329"/>
          </a:xfrm>
          <a:prstGeom prst="rect">
            <a:avLst/>
          </a:prstGeom>
          <a:noFill/>
        </p:spPr>
        <p:txBody>
          <a:bodyPr wrap="none" lIns="91440" tIns="45720" rIns="91440" bIns="45720">
            <a:spAutoFit/>
          </a:bodyPr>
          <a:lstStyle/>
          <a:p>
            <a:pPr algn="ctr"/>
            <a:r>
              <a:rPr lang="en-US" sz="7200" b="1" spc="50" dirty="0">
                <a:ln w="0">
                  <a:solidFill>
                    <a:sysClr val="windowText" lastClr="000000"/>
                  </a:solidFill>
                </a:ln>
                <a:solidFill>
                  <a:schemeClr val="bg1"/>
                </a:solidFill>
                <a:effectLst>
                  <a:innerShdw blurRad="63500" dist="50800" dir="13500000">
                    <a:srgbClr val="000000">
                      <a:alpha val="50000"/>
                    </a:srgbClr>
                  </a:innerShdw>
                </a:effectLst>
                <a:latin typeface="Gill Sans Ultra Bold" panose="020B0A02020104020203" pitchFamily="34" charset="0"/>
              </a:rPr>
              <a:t>Assumptions</a:t>
            </a:r>
          </a:p>
        </p:txBody>
      </p:sp>
    </p:spTree>
    <p:extLst>
      <p:ext uri="{BB962C8B-B14F-4D97-AF65-F5344CB8AC3E}">
        <p14:creationId xmlns:p14="http://schemas.microsoft.com/office/powerpoint/2010/main" val="34247838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9475449"/>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Law</a:t>
                      </a:r>
                    </a:p>
                    <a:p>
                      <a:endParaRPr lang="en-US" sz="2400" dirty="0" smtClean="0"/>
                    </a:p>
                    <a:p>
                      <a:r>
                        <a:rPr lang="en-US" sz="2400" dirty="0" smtClean="0"/>
                        <a:t>The laws of nature have always been the same.</a:t>
                      </a:r>
                    </a:p>
                    <a:p>
                      <a:endParaRPr lang="en-US" sz="2400" dirty="0" smtClean="0"/>
                    </a:p>
                    <a:p>
                      <a:r>
                        <a:rPr lang="en-US" sz="2400" dirty="0" smtClean="0"/>
                        <a:t>Some of natural law is not yet understood.</a:t>
                      </a:r>
                    </a:p>
                    <a:p>
                      <a:endParaRPr lang="en-US" sz="2400" dirty="0" smtClean="0"/>
                    </a:p>
                    <a:p>
                      <a:endParaRPr lang="en-US" sz="2400" dirty="0" smtClean="0"/>
                    </a:p>
                    <a:p>
                      <a:endParaRPr lang="en-US" sz="2400" dirty="0" smtClean="0"/>
                    </a:p>
                    <a:p>
                      <a:endParaRPr lang="en-US" sz="2400" dirty="0" smtClean="0"/>
                    </a:p>
                    <a:p>
                      <a:endParaRPr lang="en-US" sz="2400" dirty="0" smtClean="0"/>
                    </a:p>
                  </a:txBody>
                  <a:tcPr/>
                </a:tc>
                <a:tc>
                  <a:txBody>
                    <a:bodyPr/>
                    <a:lstStyle/>
                    <a:p>
                      <a:pPr algn="l"/>
                      <a:endParaRPr lang="en-US" sz="2400" b="1" dirty="0" smtClean="0"/>
                    </a:p>
                    <a:p>
                      <a:pPr algn="l"/>
                      <a:endParaRPr lang="en-US" sz="2400" b="1" dirty="0" smtClean="0"/>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194786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8303992"/>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Law</a:t>
                      </a:r>
                    </a:p>
                    <a:p>
                      <a:endParaRPr lang="en-US" sz="2400" dirty="0" smtClean="0"/>
                    </a:p>
                    <a:p>
                      <a:r>
                        <a:rPr lang="en-US" sz="2400" dirty="0" smtClean="0"/>
                        <a:t>The laws of nature have always been the same.</a:t>
                      </a:r>
                    </a:p>
                    <a:p>
                      <a:endParaRPr lang="en-US" sz="2400" dirty="0" smtClean="0"/>
                    </a:p>
                    <a:p>
                      <a:r>
                        <a:rPr lang="en-US" sz="2400" dirty="0" smtClean="0"/>
                        <a:t>Some of natural law is not yet understood.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t>Uniformity of Law</a:t>
                      </a:r>
                    </a:p>
                    <a:p>
                      <a:pPr algn="l"/>
                      <a:endParaRPr lang="en-US" sz="2400" b="1" dirty="0" smtClean="0"/>
                    </a:p>
                    <a:p>
                      <a:pPr algn="l"/>
                      <a:r>
                        <a:rPr lang="en-US" sz="2400" b="1" dirty="0" smtClean="0"/>
                        <a:t>Accepts this assumption</a:t>
                      </a:r>
                    </a:p>
                    <a:p>
                      <a:pPr algn="l"/>
                      <a:endParaRPr lang="en-US" sz="2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Emphasizes that more of natural law is yet to be understood</a:t>
                      </a:r>
                      <a:endParaRPr lang="en-US" sz="2400" b="1" dirty="0" smtClean="0"/>
                    </a:p>
                    <a:p>
                      <a:pPr algn="l"/>
                      <a:endParaRPr lang="en-US" sz="2400" b="0" dirty="0" smtClean="0"/>
                    </a:p>
                    <a:p>
                      <a:pPr algn="l"/>
                      <a:r>
                        <a:rPr lang="en-US" sz="2400" b="1" dirty="0" smtClean="0"/>
                        <a:t>Will not reject a hypothesis just because it implies events in the past that are outside of naturalistic </a:t>
                      </a:r>
                      <a:r>
                        <a:rPr lang="en-US" sz="2400" b="1" baseline="0" dirty="0" smtClean="0"/>
                        <a:t> science</a:t>
                      </a:r>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060044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74875068"/>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Process</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When</a:t>
                      </a:r>
                      <a:r>
                        <a:rPr lang="en-US" sz="2400" b="0" baseline="0" dirty="0" smtClean="0"/>
                        <a:t> possible, explain past results as the outcome of causes that are still operating today</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126507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8984653"/>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Uniformity of Process</a:t>
                      </a:r>
                    </a:p>
                    <a:p>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When</a:t>
                      </a:r>
                      <a:r>
                        <a:rPr lang="en-US" sz="2400" b="0" baseline="0" dirty="0" smtClean="0"/>
                        <a:t> possible, explain past results as the outcome of causes that are still operating today</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t>Uniformity of Process</a:t>
                      </a:r>
                    </a:p>
                    <a:p>
                      <a:pPr algn="l"/>
                      <a:endParaRPr lang="en-US" sz="2400" b="1" baseline="0" dirty="0" smtClean="0"/>
                    </a:p>
                    <a:p>
                      <a:pPr algn="l"/>
                      <a:r>
                        <a:rPr lang="en-US" sz="2400" b="1" baseline="0" dirty="0" smtClean="0"/>
                        <a:t>Accepts this assumption</a:t>
                      </a:r>
                    </a:p>
                    <a:p>
                      <a:pPr algn="l"/>
                      <a:endParaRPr lang="en-US" sz="2400" b="1" baseline="0" dirty="0" smtClean="0"/>
                    </a:p>
                    <a:p>
                      <a:pPr algn="l"/>
                      <a:r>
                        <a:rPr lang="en-US" sz="2400" b="1" baseline="0" dirty="0" smtClean="0"/>
                        <a:t>Whether or not God initiated the flood is not testable.</a:t>
                      </a:r>
                    </a:p>
                    <a:p>
                      <a:pPr algn="l"/>
                      <a:endParaRPr lang="en-US" sz="2400" b="1" baseline="0" dirty="0" smtClean="0"/>
                    </a:p>
                    <a:p>
                      <a:pPr algn="l"/>
                      <a:r>
                        <a:rPr lang="en-US" sz="2400" b="1" baseline="0" dirty="0" smtClean="0"/>
                        <a:t>Processes before, during, and after the flood are assumed to have operated according to known or potentially knowable laws of nature.</a:t>
                      </a:r>
                      <a:endParaRPr lang="en-US" sz="2400" b="1"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999913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4209668"/>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Non-Uniformity of Rates</a:t>
                      </a:r>
                    </a:p>
                    <a:p>
                      <a:endParaRPr lang="en-US" sz="2400" dirty="0" smtClean="0"/>
                    </a:p>
                    <a:p>
                      <a:pPr algn="l"/>
                      <a:r>
                        <a:rPr lang="en-US" sz="2400" b="0" dirty="0" smtClean="0"/>
                        <a:t>Rates of geological processes</a:t>
                      </a:r>
                      <a:r>
                        <a:rPr lang="en-US" sz="2400" b="0" baseline="0" dirty="0" smtClean="0"/>
                        <a:t> have </a:t>
                      </a:r>
                      <a:r>
                        <a:rPr lang="en-US" sz="2400" b="0" dirty="0" smtClean="0"/>
                        <a:t> NOT always been uniform.</a:t>
                      </a:r>
                    </a:p>
                    <a:p>
                      <a:pPr algn="l"/>
                      <a:endParaRPr lang="en-US" sz="2400" b="0" dirty="0" smtClean="0"/>
                    </a:p>
                    <a:p>
                      <a:pPr algn="l"/>
                      <a:r>
                        <a:rPr lang="en-US" sz="2400" b="0" dirty="0" smtClean="0"/>
                        <a:t>Whether individual formations formed slowly or catastrophically must be determined</a:t>
                      </a:r>
                      <a:r>
                        <a:rPr lang="en-US" sz="2400" b="0" baseline="0" dirty="0" smtClean="0"/>
                        <a:t> by evidence.</a:t>
                      </a:r>
                    </a:p>
                    <a:p>
                      <a:pPr algn="l"/>
                      <a:endParaRPr lang="en-US" sz="2400" b="0" baseline="0" dirty="0" smtClean="0"/>
                    </a:p>
                    <a:p>
                      <a:pPr algn="l"/>
                      <a:r>
                        <a:rPr lang="en-US" sz="2400" b="0" baseline="0" dirty="0" smtClean="0"/>
                        <a:t>Does not deny billions of years.</a:t>
                      </a:r>
                      <a:endParaRPr lang="en-US" sz="2400" b="0" dirty="0" smtClean="0"/>
                    </a:p>
                    <a:p>
                      <a:endParaRPr lang="en-US" sz="2400" dirty="0"/>
                    </a:p>
                  </a:txBody>
                  <a:tcPr/>
                </a:tc>
                <a:tc>
                  <a:txBody>
                    <a:bodyPr/>
                    <a:lstStyle/>
                    <a:p>
                      <a:pPr algn="l"/>
                      <a:endParaRPr lang="en-US" sz="2400" b="1" baseline="0" dirty="0" smtClean="0"/>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100745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0503858"/>
              </p:ext>
            </p:extLst>
          </p:nvPr>
        </p:nvGraphicFramePr>
        <p:xfrm>
          <a:off x="685800" y="685801"/>
          <a:ext cx="10896600" cy="5486399"/>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600" b="1" dirty="0" smtClean="0"/>
                        <a:t>Non-Uniformity of Rates</a:t>
                      </a:r>
                    </a:p>
                    <a:p>
                      <a:endParaRPr lang="en-US" sz="2400" dirty="0" smtClean="0"/>
                    </a:p>
                    <a:p>
                      <a:pPr algn="l"/>
                      <a:r>
                        <a:rPr lang="en-US" sz="2400" b="0" dirty="0" smtClean="0"/>
                        <a:t>Rates of geological processes</a:t>
                      </a:r>
                      <a:r>
                        <a:rPr lang="en-US" sz="2400" b="0" baseline="0" dirty="0" smtClean="0"/>
                        <a:t> have </a:t>
                      </a:r>
                      <a:r>
                        <a:rPr lang="en-US" sz="2400" b="0" dirty="0" smtClean="0"/>
                        <a:t> NOT always been uniform.</a:t>
                      </a:r>
                    </a:p>
                    <a:p>
                      <a:pPr algn="l"/>
                      <a:endParaRPr lang="en-US" sz="2400" b="0" dirty="0" smtClean="0"/>
                    </a:p>
                    <a:p>
                      <a:pPr algn="l"/>
                      <a:r>
                        <a:rPr lang="en-US" sz="2400" b="0" dirty="0" smtClean="0"/>
                        <a:t>Whether individual formations formed slowly or catastrophically must be determined</a:t>
                      </a:r>
                      <a:r>
                        <a:rPr lang="en-US" sz="2400" b="0" baseline="0" dirty="0" smtClean="0"/>
                        <a:t> by evidence.</a:t>
                      </a:r>
                    </a:p>
                    <a:p>
                      <a:pPr algn="l"/>
                      <a:endParaRPr lang="en-US" sz="2400" b="0" baseline="0" dirty="0" smtClean="0"/>
                    </a:p>
                    <a:p>
                      <a:pPr algn="l"/>
                      <a:r>
                        <a:rPr lang="en-US" sz="2400" b="0" baseline="0" dirty="0" smtClean="0"/>
                        <a:t>Does not deny billions of years.</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t>Non-Uniformity of Rates</a:t>
                      </a:r>
                    </a:p>
                    <a:p>
                      <a:pPr algn="l"/>
                      <a:endParaRPr lang="en-US" sz="2400" b="1" baseline="0" dirty="0" smtClean="0"/>
                    </a:p>
                    <a:p>
                      <a:pPr algn="l"/>
                      <a:r>
                        <a:rPr lang="en-US" sz="2400" b="1" baseline="0" dirty="0" smtClean="0"/>
                        <a:t>Accepts this assumption</a:t>
                      </a:r>
                    </a:p>
                    <a:p>
                      <a:pPr algn="l"/>
                      <a:endParaRPr lang="en-US" sz="2400" b="1" baseline="0" dirty="0" smtClean="0"/>
                    </a:p>
                    <a:p>
                      <a:pPr algn="l"/>
                      <a:endParaRPr lang="en-US" sz="2400" b="1" baseline="0" dirty="0" smtClean="0"/>
                    </a:p>
                    <a:p>
                      <a:pPr algn="l"/>
                      <a:r>
                        <a:rPr lang="en-US" sz="2400" b="1" baseline="0" dirty="0" smtClean="0"/>
                        <a:t>Agrees</a:t>
                      </a:r>
                    </a:p>
                    <a:p>
                      <a:pPr algn="l"/>
                      <a:endParaRPr lang="en-US" sz="2400" b="1" baseline="0" dirty="0" smtClean="0"/>
                    </a:p>
                    <a:p>
                      <a:pPr algn="l"/>
                      <a:endParaRPr lang="en-US" sz="2400" b="1" baseline="0" dirty="0" smtClean="0"/>
                    </a:p>
                    <a:p>
                      <a:pPr algn="l"/>
                      <a:endParaRPr lang="en-US" sz="2400" b="1" baseline="0" dirty="0" smtClean="0"/>
                    </a:p>
                    <a:p>
                      <a:pPr algn="l"/>
                      <a:r>
                        <a:rPr lang="en-US" sz="2400" b="1" baseline="0" dirty="0" smtClean="0"/>
                        <a:t>DOES deny billions of years</a:t>
                      </a:r>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303973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014138" y="626237"/>
            <a:ext cx="10058400" cy="2163762"/>
          </a:xfrm>
          <a:solidFill>
            <a:schemeClr val="bg2">
              <a:lumMod val="50000"/>
              <a:alpha val="17000"/>
            </a:schemeClr>
          </a:solidFill>
        </p:spPr>
        <p:txBody>
          <a:bodyPr>
            <a:normAutofit/>
          </a:bodyPr>
          <a:lstStyle/>
          <a:p>
            <a:r>
              <a:rPr lang="en-US" dirty="0" smtClean="0">
                <a:solidFill>
                  <a:schemeClr val="bg1"/>
                </a:solidFill>
              </a:rPr>
              <a:t>Faith, Reason, and Earth History</a:t>
            </a:r>
            <a:br>
              <a:rPr lang="en-US" dirty="0" smtClean="0">
                <a:solidFill>
                  <a:schemeClr val="bg1"/>
                </a:solidFill>
              </a:rPr>
            </a:br>
            <a:r>
              <a:rPr lang="en-US" dirty="0" smtClean="0">
                <a:solidFill>
                  <a:schemeClr val="bg1"/>
                </a:solidFill>
              </a:rPr>
              <a:t>Chapter 14</a:t>
            </a:r>
            <a:br>
              <a:rPr lang="en-US" dirty="0" smtClean="0">
                <a:solidFill>
                  <a:schemeClr val="bg1"/>
                </a:solidFill>
              </a:rPr>
            </a:br>
            <a:r>
              <a:rPr lang="en-US" dirty="0" smtClean="0">
                <a:solidFill>
                  <a:schemeClr val="bg1"/>
                </a:solidFill>
              </a:rPr>
              <a:t>by Dr. Leonard Brand</a:t>
            </a:r>
            <a:endParaRPr lang="en-US" dirty="0">
              <a:solidFill>
                <a:schemeClr val="bg1"/>
              </a:solidFill>
            </a:endParaRPr>
          </a:p>
        </p:txBody>
      </p:sp>
      <p:sp>
        <p:nvSpPr>
          <p:cNvPr id="3" name="Rectangle 2"/>
          <p:cNvSpPr/>
          <p:nvPr/>
        </p:nvSpPr>
        <p:spPr>
          <a:xfrm>
            <a:off x="6705601" y="3048000"/>
            <a:ext cx="3022559" cy="1754326"/>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Short-age</a:t>
            </a:r>
          </a:p>
          <a:p>
            <a:pPr algn="ctr"/>
            <a:r>
              <a:rPr lang="en-US" sz="5400" b="1" spc="50" dirty="0">
                <a:ln w="0"/>
                <a:solidFill>
                  <a:schemeClr val="bg2"/>
                </a:solidFill>
                <a:effectLst>
                  <a:innerShdw blurRad="63500" dist="50800" dir="13500000">
                    <a:srgbClr val="000000">
                      <a:alpha val="50000"/>
                    </a:srgbClr>
                  </a:innerShdw>
                </a:effectLst>
              </a:rPr>
              <a:t>Geology</a:t>
            </a:r>
          </a:p>
        </p:txBody>
      </p:sp>
      <p:sp>
        <p:nvSpPr>
          <p:cNvPr id="4" name="Rectangle 3"/>
          <p:cNvSpPr/>
          <p:nvPr/>
        </p:nvSpPr>
        <p:spPr>
          <a:xfrm>
            <a:off x="1981200" y="3038393"/>
            <a:ext cx="4062138" cy="1754326"/>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Conventional</a:t>
            </a:r>
          </a:p>
          <a:p>
            <a:pPr algn="ctr"/>
            <a:r>
              <a:rPr lang="en-US" sz="5400" b="1" spc="50" dirty="0">
                <a:ln w="0"/>
                <a:solidFill>
                  <a:schemeClr val="bg2"/>
                </a:solidFill>
                <a:effectLst>
                  <a:innerShdw blurRad="63500" dist="50800" dir="13500000">
                    <a:srgbClr val="000000">
                      <a:alpha val="50000"/>
                    </a:srgbClr>
                  </a:innerShdw>
                </a:effectLst>
              </a:rPr>
              <a:t>Geology</a:t>
            </a:r>
          </a:p>
        </p:txBody>
      </p:sp>
      <p:sp>
        <p:nvSpPr>
          <p:cNvPr id="5" name="Rectangle 4"/>
          <p:cNvSpPr/>
          <p:nvPr/>
        </p:nvSpPr>
        <p:spPr>
          <a:xfrm>
            <a:off x="4262875" y="5299114"/>
            <a:ext cx="3960251" cy="923330"/>
          </a:xfrm>
          <a:prstGeom prst="rect">
            <a:avLst/>
          </a:prstGeom>
          <a:noFill/>
        </p:spPr>
        <p:txBody>
          <a:bodyPr wrap="none" lIns="91440" tIns="45720" rIns="91440" bIns="45720">
            <a:spAutoFit/>
          </a:bodyPr>
          <a:lstStyle/>
          <a:p>
            <a:pPr algn="ctr"/>
            <a:r>
              <a:rPr lang="en-US" sz="5400" b="1" spc="50" dirty="0">
                <a:ln w="0"/>
                <a:solidFill>
                  <a:schemeClr val="accent6">
                    <a:lumMod val="75000"/>
                  </a:schemeClr>
                </a:solidFill>
                <a:effectLst>
                  <a:innerShdw blurRad="63500" dist="50800" dir="13500000">
                    <a:srgbClr val="000000">
                      <a:alpha val="50000"/>
                    </a:srgbClr>
                  </a:innerShdw>
                </a:effectLst>
              </a:rPr>
              <a:t>Assumptions</a:t>
            </a:r>
          </a:p>
        </p:txBody>
      </p:sp>
      <p:sp>
        <p:nvSpPr>
          <p:cNvPr id="9" name="Rectangle 8"/>
          <p:cNvSpPr/>
          <p:nvPr/>
        </p:nvSpPr>
        <p:spPr>
          <a:xfrm>
            <a:off x="3983539" y="5308721"/>
            <a:ext cx="4610109" cy="923330"/>
          </a:xfrm>
          <a:prstGeom prst="rect">
            <a:avLst/>
          </a:prstGeom>
          <a:noFill/>
        </p:spPr>
        <p:txBody>
          <a:bodyPr wrap="none" lIns="91440" tIns="45720" rIns="91440" bIns="45720">
            <a:spAutoFit/>
          </a:bodyPr>
          <a:lstStyle/>
          <a:p>
            <a:pPr algn="ctr"/>
            <a:r>
              <a:rPr lang="en-US" sz="5400" b="1" spc="50" dirty="0">
                <a:ln w="0"/>
                <a:solidFill>
                  <a:schemeClr val="accent6">
                    <a:lumMod val="75000"/>
                  </a:schemeClr>
                </a:solidFill>
                <a:effectLst>
                  <a:innerShdw blurRad="63500" dist="50800" dir="13500000">
                    <a:srgbClr val="000000">
                      <a:alpha val="50000"/>
                    </a:srgbClr>
                  </a:innerShdw>
                </a:effectLst>
              </a:rPr>
              <a:t>Interpretations</a:t>
            </a:r>
          </a:p>
        </p:txBody>
      </p:sp>
      <p:sp>
        <p:nvSpPr>
          <p:cNvPr id="10" name="Rectangle 9"/>
          <p:cNvSpPr/>
          <p:nvPr/>
        </p:nvSpPr>
        <p:spPr>
          <a:xfrm>
            <a:off x="4621822" y="5324098"/>
            <a:ext cx="3333541" cy="923330"/>
          </a:xfrm>
          <a:prstGeom prst="rect">
            <a:avLst/>
          </a:prstGeom>
          <a:noFill/>
        </p:spPr>
        <p:txBody>
          <a:bodyPr wrap="none" lIns="91440" tIns="45720" rIns="91440" bIns="45720">
            <a:spAutoFit/>
          </a:bodyPr>
          <a:lstStyle/>
          <a:p>
            <a:pPr algn="ctr"/>
            <a:r>
              <a:rPr lang="en-US" sz="5400" b="1" spc="50" dirty="0">
                <a:ln w="0"/>
                <a:solidFill>
                  <a:schemeClr val="accent6">
                    <a:lumMod val="75000"/>
                  </a:schemeClr>
                </a:solidFill>
                <a:effectLst>
                  <a:innerShdw blurRad="63500" dist="50800" dir="13500000">
                    <a:srgbClr val="000000">
                      <a:alpha val="50000"/>
                    </a:srgbClr>
                  </a:innerShdw>
                </a:effectLst>
              </a:rPr>
              <a:t>Challenges</a:t>
            </a:r>
          </a:p>
        </p:txBody>
      </p:sp>
    </p:spTree>
    <p:custDataLst>
      <p:tags r:id="rId1"/>
    </p:custDataLst>
    <p:extLst>
      <p:ext uri="{BB962C8B-B14F-4D97-AF65-F5344CB8AC3E}">
        <p14:creationId xmlns:p14="http://schemas.microsoft.com/office/powerpoint/2010/main" val="38777622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2" presetClass="entr" presetSubtype="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2" presetClass="entr" presetSubtype="8" fill="hold" grpId="0" nodeType="afterEffect">
                                  <p:stCondLst>
                                    <p:cond delay="10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0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9" grpId="0"/>
      <p:bldP spid="9" grpId="1"/>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43103964"/>
              </p:ext>
            </p:extLst>
          </p:nvPr>
        </p:nvGraphicFramePr>
        <p:xfrm>
          <a:off x="685800" y="685801"/>
          <a:ext cx="10896600" cy="5751273"/>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200" b="1" dirty="0" smtClean="0"/>
                        <a:t>Non-Uniformity of Conditions</a:t>
                      </a:r>
                    </a:p>
                    <a:p>
                      <a:endParaRPr lang="en-US" sz="2400" dirty="0" smtClean="0"/>
                    </a:p>
                    <a:p>
                      <a:pPr algn="l"/>
                      <a:r>
                        <a:rPr lang="en-US" sz="2400" b="0" baseline="0" dirty="0" smtClean="0"/>
                        <a:t>Does NOT assume that conditions have always been the same.</a:t>
                      </a:r>
                    </a:p>
                    <a:p>
                      <a:pPr algn="l"/>
                      <a:endParaRPr lang="en-US" sz="2400" b="0" baseline="0" dirty="0" smtClean="0"/>
                    </a:p>
                    <a:p>
                      <a:pPr algn="l"/>
                      <a:r>
                        <a:rPr lang="en-US" sz="2400" b="0" baseline="0" dirty="0" smtClean="0"/>
                        <a:t>The concept of non-uniformity of conditions can be tested.</a:t>
                      </a:r>
                    </a:p>
                    <a:p>
                      <a:pPr algn="l"/>
                      <a:endParaRPr lang="en-US" sz="2400" b="0" baseline="0" dirty="0" smtClean="0"/>
                    </a:p>
                    <a:p>
                      <a:pPr algn="l"/>
                      <a:r>
                        <a:rPr lang="en-US" sz="2400" b="0" baseline="0" dirty="0" smtClean="0"/>
                        <a:t>The evidence is believed to indicate a progression in the development of landforms, plate tectonics, etc.</a:t>
                      </a:r>
                      <a:endParaRPr lang="en-US" sz="2400" b="0" dirty="0" smtClean="0"/>
                    </a:p>
                    <a:p>
                      <a:endParaRPr lang="en-US" sz="2400" dirty="0"/>
                    </a:p>
                  </a:txBody>
                  <a:tcPr/>
                </a:tc>
                <a:tc>
                  <a:txBody>
                    <a:bodyPr/>
                    <a:lstStyle/>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505063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7818334"/>
              </p:ext>
            </p:extLst>
          </p:nvPr>
        </p:nvGraphicFramePr>
        <p:xfrm>
          <a:off x="685800" y="685801"/>
          <a:ext cx="10896600" cy="5751273"/>
        </p:xfrm>
        <a:graphic>
          <a:graphicData uri="http://schemas.openxmlformats.org/drawingml/2006/table">
            <a:tbl>
              <a:tblPr firstRow="1" bandRow="1">
                <a:tableStyleId>{08FB837D-C827-4EFA-A057-4D05807E0F7C}</a:tableStyleId>
              </a:tblPr>
              <a:tblGrid>
                <a:gridCol w="5448300"/>
                <a:gridCol w="5448300"/>
              </a:tblGrid>
              <a:tr h="724672">
                <a:tc>
                  <a:txBody>
                    <a:bodyPr/>
                    <a:lstStyle/>
                    <a:p>
                      <a:pPr algn="ctr"/>
                      <a:r>
                        <a:rPr lang="en-US" sz="4000" dirty="0" smtClean="0"/>
                        <a:t>Conventional Geology</a:t>
                      </a:r>
                      <a:endParaRPr lang="en-US" sz="4000" dirty="0"/>
                    </a:p>
                  </a:txBody>
                  <a:tcPr/>
                </a:tc>
                <a:tc>
                  <a:txBody>
                    <a:bodyPr/>
                    <a:lstStyle/>
                    <a:p>
                      <a:pPr algn="ctr"/>
                      <a:r>
                        <a:rPr lang="en-US" sz="4000" dirty="0" smtClean="0"/>
                        <a:t>Short-Age Geology</a:t>
                      </a:r>
                      <a:endParaRPr lang="en-US" sz="4000" dirty="0"/>
                    </a:p>
                  </a:txBody>
                  <a:tcPr/>
                </a:tc>
              </a:tr>
              <a:tr h="4337606">
                <a:tc>
                  <a:txBody>
                    <a:bodyPr/>
                    <a:lstStyle/>
                    <a:p>
                      <a:pPr algn="ctr"/>
                      <a:r>
                        <a:rPr lang="en-US" sz="3200" b="1" dirty="0" smtClean="0"/>
                        <a:t>Non-Uniformity of Conditions</a:t>
                      </a:r>
                    </a:p>
                    <a:p>
                      <a:endParaRPr lang="en-US" sz="2400" dirty="0" smtClean="0"/>
                    </a:p>
                    <a:p>
                      <a:pPr algn="l"/>
                      <a:r>
                        <a:rPr lang="en-US" sz="2400" b="0" baseline="0" dirty="0" smtClean="0"/>
                        <a:t>Does NOT assume that conditions have always been the same.</a:t>
                      </a:r>
                    </a:p>
                    <a:p>
                      <a:pPr algn="l"/>
                      <a:endParaRPr lang="en-US" sz="2400" b="0" baseline="0" dirty="0" smtClean="0"/>
                    </a:p>
                    <a:p>
                      <a:pPr algn="l"/>
                      <a:r>
                        <a:rPr lang="en-US" sz="2400" b="0" baseline="0" dirty="0" smtClean="0"/>
                        <a:t>The concept of non-uniformity of conditions can be tested.</a:t>
                      </a:r>
                    </a:p>
                    <a:p>
                      <a:pPr algn="l"/>
                      <a:endParaRPr lang="en-US" sz="2400" b="0" baseline="0" dirty="0" smtClean="0"/>
                    </a:p>
                    <a:p>
                      <a:pPr algn="l"/>
                      <a:r>
                        <a:rPr lang="en-US" sz="2400" b="0" baseline="0" dirty="0" smtClean="0"/>
                        <a:t>The evidence is believed to indicate a progression in the development of landforms, plate tectonics, etc.</a:t>
                      </a:r>
                      <a:endParaRPr lang="en-US" sz="2400" b="0" dirty="0" smtClean="0"/>
                    </a:p>
                    <a:p>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Non-Uniformity of Conditions</a:t>
                      </a:r>
                    </a:p>
                    <a:p>
                      <a:pPr algn="l"/>
                      <a:endParaRPr lang="en-US" sz="2400" b="1" baseline="0" dirty="0" smtClean="0"/>
                    </a:p>
                    <a:p>
                      <a:pPr algn="l"/>
                      <a:r>
                        <a:rPr lang="en-US" sz="2400" b="1" baseline="0" dirty="0" smtClean="0"/>
                        <a:t>Agrees</a:t>
                      </a:r>
                    </a:p>
                    <a:p>
                      <a:pPr algn="l"/>
                      <a:endParaRPr lang="en-US" sz="2400" b="1" baseline="0" dirty="0" smtClean="0"/>
                    </a:p>
                    <a:p>
                      <a:pPr algn="l"/>
                      <a:r>
                        <a:rPr lang="en-US" sz="2400" b="1" baseline="0" dirty="0" smtClean="0"/>
                        <a:t>Predicts even more differences in conditions</a:t>
                      </a:r>
                    </a:p>
                    <a:p>
                      <a:pPr algn="l"/>
                      <a:endParaRPr lang="en-US" sz="2400" b="1" baseline="0" dirty="0" smtClean="0"/>
                    </a:p>
                    <a:p>
                      <a:pPr algn="l"/>
                      <a:r>
                        <a:rPr lang="en-US" sz="2400" b="1" baseline="0" dirty="0" smtClean="0"/>
                        <a:t>The geologic record is the result of a specific sequence of events beginning before the creation of life and leading up to the present day.</a:t>
                      </a:r>
                    </a:p>
                    <a:p>
                      <a:pPr algn="l"/>
                      <a:endParaRPr lang="en-US" sz="2400" b="1" baseline="0" dirty="0" smtClean="0"/>
                    </a:p>
                  </a:txBody>
                  <a:tcPr/>
                </a:tc>
              </a:tr>
              <a:tr h="42412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921338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473036" y="2438401"/>
            <a:ext cx="9245929" cy="1200329"/>
          </a:xfrm>
          <a:prstGeom prst="rect">
            <a:avLst/>
          </a:prstGeom>
          <a:noFill/>
        </p:spPr>
        <p:txBody>
          <a:bodyPr wrap="none" lIns="91440" tIns="45720" rIns="91440" bIns="45720">
            <a:spAutoFit/>
          </a:bodyPr>
          <a:lstStyle/>
          <a:p>
            <a:pPr algn="ctr"/>
            <a:r>
              <a:rPr lang="en-US" sz="7200" b="1" spc="50" dirty="0">
                <a:ln w="0">
                  <a:solidFill>
                    <a:sysClr val="windowText" lastClr="000000"/>
                  </a:solidFill>
                </a:ln>
                <a:solidFill>
                  <a:schemeClr val="bg1"/>
                </a:solidFill>
                <a:effectLst>
                  <a:innerShdw blurRad="63500" dist="50800" dir="13500000">
                    <a:srgbClr val="000000">
                      <a:alpha val="50000"/>
                    </a:srgbClr>
                  </a:innerShdw>
                </a:effectLst>
                <a:latin typeface="Gill Sans Ultra Bold" panose="020B0A02020104020203" pitchFamily="34" charset="0"/>
              </a:rPr>
              <a:t>Interpretations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890250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72364168"/>
              </p:ext>
            </p:extLst>
          </p:nvPr>
        </p:nvGraphicFramePr>
        <p:xfrm>
          <a:off x="609600" y="685800"/>
          <a:ext cx="10972800" cy="5410200"/>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endParaRPr lang="en-US" sz="2400" dirty="0"/>
                    </a:p>
                  </a:txBody>
                  <a:tcPr/>
                </a:tc>
                <a:tc>
                  <a:txBody>
                    <a:bodyPr/>
                    <a:lstStyle/>
                    <a:p>
                      <a:pPr algn="ct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endParaRPr lang="en-US" sz="2400" dirty="0" smtClean="0"/>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0421330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0503371"/>
              </p:ext>
            </p:extLst>
          </p:nvPr>
        </p:nvGraphicFramePr>
        <p:xfrm>
          <a:off x="609600" y="685800"/>
          <a:ext cx="10972800" cy="5410200"/>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endParaRPr lang="en-US" sz="2400" dirty="0" smtClean="0"/>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6625377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4417245"/>
              </p:ext>
            </p:extLst>
          </p:nvPr>
        </p:nvGraphicFramePr>
        <p:xfrm>
          <a:off x="609600" y="685800"/>
          <a:ext cx="10972800" cy="5410200"/>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endParaRPr lang="en-US" sz="2400" dirty="0" smtClean="0"/>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38889797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4289289"/>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067499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20880683"/>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r>
                        <a:rPr lang="en-US" sz="2400" dirty="0" smtClean="0"/>
                        <a:t>World-wide catastrophe</a:t>
                      </a:r>
                    </a:p>
                    <a:p>
                      <a:pPr algn="ctr"/>
                      <a:endParaRPr lang="en-US" sz="2400" dirty="0" smtClean="0"/>
                    </a:p>
                    <a:p>
                      <a:pPr algn="ctr"/>
                      <a:r>
                        <a:rPr lang="en-US" sz="2400" dirty="0" smtClean="0"/>
                        <a:t>Afterward, geological processes slowed to current rates</a:t>
                      </a:r>
                      <a:endParaRPr lang="en-US" sz="2400" dirty="0"/>
                    </a:p>
                  </a:txBody>
                  <a:tcPr/>
                </a:tc>
              </a:tr>
              <a:tr h="1212963">
                <a:tc>
                  <a:txBody>
                    <a:bodyPr/>
                    <a:lstStyle/>
                    <a:p>
                      <a:pPr algn="ctr"/>
                      <a:r>
                        <a:rPr lang="en-US" sz="3600" dirty="0" smtClean="0"/>
                        <a:t>Time</a:t>
                      </a:r>
                      <a:endParaRPr lang="en-US" sz="36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37042833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95116161"/>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r>
                        <a:rPr lang="en-US" sz="2400" dirty="0" smtClean="0"/>
                        <a:t>World-wide catastrophe</a:t>
                      </a:r>
                    </a:p>
                    <a:p>
                      <a:pPr algn="ctr"/>
                      <a:endParaRPr lang="en-US" sz="2400" dirty="0" smtClean="0"/>
                    </a:p>
                    <a:p>
                      <a:pPr algn="ctr"/>
                      <a:r>
                        <a:rPr lang="en-US" sz="2400" dirty="0" smtClean="0"/>
                        <a:t>Afterward, geological processes slowed to current rates</a:t>
                      </a:r>
                      <a:endParaRPr lang="en-US" sz="2400" dirty="0"/>
                    </a:p>
                  </a:txBody>
                  <a:tcPr/>
                </a:tc>
              </a:tr>
              <a:tr h="1212963">
                <a:tc>
                  <a:txBody>
                    <a:bodyPr/>
                    <a:lstStyle/>
                    <a:p>
                      <a:pPr algn="ctr"/>
                      <a:r>
                        <a:rPr lang="en-US" sz="3600" dirty="0" smtClean="0"/>
                        <a:t>Time</a:t>
                      </a:r>
                      <a:endParaRPr lang="en-US" sz="3600" dirty="0"/>
                    </a:p>
                  </a:txBody>
                  <a:tcPr/>
                </a:tc>
                <a:tc>
                  <a:txBody>
                    <a:bodyPr/>
                    <a:lstStyle/>
                    <a:p>
                      <a:pPr algn="ctr"/>
                      <a:r>
                        <a:rPr lang="en-US" sz="2400" dirty="0" smtClean="0"/>
                        <a:t>Phanerozoic formed during 545 million years</a:t>
                      </a: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734969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11538728"/>
              </p:ext>
            </p:extLst>
          </p:nvPr>
        </p:nvGraphicFramePr>
        <p:xfrm>
          <a:off x="609600" y="685800"/>
          <a:ext cx="10972800" cy="5437209"/>
        </p:xfrm>
        <a:graphic>
          <a:graphicData uri="http://schemas.openxmlformats.org/drawingml/2006/table">
            <a:tbl>
              <a:tblPr firstRow="1" bandRow="1">
                <a:tableStyleId>{08FB837D-C827-4EFA-A057-4D05807E0F7C}</a:tableStyleId>
              </a:tblPr>
              <a:tblGrid>
                <a:gridCol w="2133600"/>
                <a:gridCol w="4419600"/>
                <a:gridCol w="4419600"/>
              </a:tblGrid>
              <a:tr h="1212963">
                <a:tc>
                  <a:txBody>
                    <a:bodyPr/>
                    <a:lstStyle/>
                    <a:p>
                      <a:pPr algn="ctr"/>
                      <a:endParaRPr lang="en-US" sz="3600" dirty="0"/>
                    </a:p>
                  </a:txBody>
                  <a:tcPr/>
                </a:tc>
                <a:tc>
                  <a:txBody>
                    <a:bodyPr/>
                    <a:lstStyle/>
                    <a:p>
                      <a:pPr algn="ctr"/>
                      <a:r>
                        <a:rPr lang="en-US" sz="3600" dirty="0" smtClean="0"/>
                        <a:t>Conventional Geology</a:t>
                      </a:r>
                      <a:endParaRPr lang="en-US" sz="3600" dirty="0"/>
                    </a:p>
                  </a:txBody>
                  <a:tcPr/>
                </a:tc>
                <a:tc>
                  <a:txBody>
                    <a:bodyPr/>
                    <a:lstStyle/>
                    <a:p>
                      <a:pPr algn="ctr"/>
                      <a:r>
                        <a:rPr lang="en-US" sz="3600" dirty="0" smtClean="0"/>
                        <a:t>Short-Age Geology</a:t>
                      </a:r>
                      <a:endParaRPr lang="en-US" sz="3600" dirty="0"/>
                    </a:p>
                  </a:txBody>
                  <a:tcPr/>
                </a:tc>
              </a:tr>
              <a:tr h="1212963">
                <a:tc>
                  <a:txBody>
                    <a:bodyPr/>
                    <a:lstStyle/>
                    <a:p>
                      <a:pPr algn="ctr"/>
                      <a:r>
                        <a:rPr lang="en-US" sz="3600" dirty="0" smtClean="0">
                          <a:solidFill>
                            <a:schemeClr val="tx1"/>
                          </a:solidFill>
                        </a:rPr>
                        <a:t>Origins</a:t>
                      </a:r>
                      <a:endParaRPr lang="en-US" sz="3600" dirty="0">
                        <a:solidFill>
                          <a:schemeClr val="tx1"/>
                        </a:solidFill>
                      </a:endParaRPr>
                    </a:p>
                  </a:txBody>
                  <a:tcPr/>
                </a:tc>
                <a:tc>
                  <a:txBody>
                    <a:bodyPr/>
                    <a:lstStyle/>
                    <a:p>
                      <a:pPr algn="ctr"/>
                      <a:r>
                        <a:rPr lang="en-US" sz="2400" dirty="0" smtClean="0"/>
                        <a:t>Evolution</a:t>
                      </a:r>
                      <a:r>
                        <a:rPr lang="en-US" sz="2400" baseline="0" dirty="0" smtClean="0"/>
                        <a:t> over millions of years</a:t>
                      </a:r>
                      <a:endParaRPr lang="en-US" sz="2400" dirty="0"/>
                    </a:p>
                  </a:txBody>
                  <a:tcPr/>
                </a:tc>
                <a:tc>
                  <a:txBody>
                    <a:bodyPr/>
                    <a:lstStyle/>
                    <a:p>
                      <a:pPr algn="ctr"/>
                      <a:r>
                        <a:rPr lang="en-US" sz="2400" dirty="0" smtClean="0"/>
                        <a:t>Major groups of animals and plants were</a:t>
                      </a:r>
                      <a:r>
                        <a:rPr lang="en-US" sz="2400" baseline="0" dirty="0" smtClean="0"/>
                        <a:t> created</a:t>
                      </a:r>
                      <a:endParaRPr lang="en-US" sz="2400" dirty="0"/>
                    </a:p>
                  </a:txBody>
                  <a:tcPr/>
                </a:tc>
              </a:tr>
              <a:tr h="1771311">
                <a:tc>
                  <a:txBody>
                    <a:bodyPr/>
                    <a:lstStyle/>
                    <a:p>
                      <a:pPr algn="ctr"/>
                      <a:r>
                        <a:rPr lang="en-US" sz="3600" dirty="0" smtClean="0"/>
                        <a:t>Geologic</a:t>
                      </a:r>
                    </a:p>
                    <a:p>
                      <a:pPr algn="ctr"/>
                      <a:r>
                        <a:rPr lang="en-US" sz="3600" dirty="0" smtClean="0"/>
                        <a:t>Record</a:t>
                      </a:r>
                    </a:p>
                  </a:txBody>
                  <a:tcPr/>
                </a:tc>
                <a:tc>
                  <a:txBody>
                    <a:bodyPr/>
                    <a:lstStyle/>
                    <a:p>
                      <a:pPr algn="ctr"/>
                      <a:r>
                        <a:rPr lang="en-US" sz="2400" dirty="0" smtClean="0"/>
                        <a:t>Regular geologic processes over several billion years</a:t>
                      </a:r>
                    </a:p>
                    <a:p>
                      <a:pPr algn="ctr"/>
                      <a:r>
                        <a:rPr lang="en-US" sz="4000" dirty="0" smtClean="0"/>
                        <a:t>&amp;</a:t>
                      </a:r>
                    </a:p>
                    <a:p>
                      <a:pPr algn="ctr"/>
                      <a:r>
                        <a:rPr lang="en-US" sz="2400" dirty="0" smtClean="0"/>
                        <a:t>Catastrophes</a:t>
                      </a:r>
                    </a:p>
                  </a:txBody>
                  <a:tcPr/>
                </a:tc>
                <a:tc>
                  <a:txBody>
                    <a:bodyPr/>
                    <a:lstStyle/>
                    <a:p>
                      <a:pPr algn="ctr"/>
                      <a:r>
                        <a:rPr lang="en-US" sz="2400" dirty="0" smtClean="0"/>
                        <a:t>World-wide catastrophe</a:t>
                      </a:r>
                    </a:p>
                    <a:p>
                      <a:pPr algn="ctr"/>
                      <a:endParaRPr lang="en-US" sz="2400" dirty="0" smtClean="0"/>
                    </a:p>
                    <a:p>
                      <a:pPr algn="ctr"/>
                      <a:r>
                        <a:rPr lang="en-US" sz="2400" dirty="0" smtClean="0"/>
                        <a:t>Afterward, geological processes slowed to current rates</a:t>
                      </a:r>
                      <a:endParaRPr lang="en-US" sz="2400" dirty="0"/>
                    </a:p>
                  </a:txBody>
                  <a:tcPr/>
                </a:tc>
              </a:tr>
              <a:tr h="1212963">
                <a:tc>
                  <a:txBody>
                    <a:bodyPr/>
                    <a:lstStyle/>
                    <a:p>
                      <a:pPr algn="ctr"/>
                      <a:r>
                        <a:rPr lang="en-US" sz="3600" dirty="0" smtClean="0"/>
                        <a:t>Time</a:t>
                      </a:r>
                      <a:endParaRPr lang="en-US" sz="3600" dirty="0"/>
                    </a:p>
                  </a:txBody>
                  <a:tcPr/>
                </a:tc>
                <a:tc>
                  <a:txBody>
                    <a:bodyPr/>
                    <a:lstStyle/>
                    <a:p>
                      <a:pPr algn="ctr"/>
                      <a:r>
                        <a:rPr lang="en-US" sz="2400" dirty="0" smtClean="0"/>
                        <a:t>Phanerozoic formed during 545 million years</a:t>
                      </a:r>
                      <a:endParaRPr lang="en-US" sz="2400" dirty="0"/>
                    </a:p>
                  </a:txBody>
                  <a:tcPr/>
                </a:tc>
                <a:tc>
                  <a:txBody>
                    <a:bodyPr/>
                    <a:lstStyle/>
                    <a:p>
                      <a:pPr algn="ctr"/>
                      <a:r>
                        <a:rPr lang="en-US" sz="2400" dirty="0" smtClean="0"/>
                        <a:t>Phanerozoic formed in thousands, not millions of years</a:t>
                      </a:r>
                      <a:endParaRPr lang="en-US" sz="2400" dirty="0"/>
                    </a:p>
                  </a:txBody>
                  <a:tcPr/>
                </a:tc>
              </a:tr>
            </a:tbl>
          </a:graphicData>
        </a:graphic>
      </p:graphicFrame>
    </p:spTree>
    <p:extLst>
      <p:ext uri="{BB962C8B-B14F-4D97-AF65-F5344CB8AC3E}">
        <p14:creationId xmlns:p14="http://schemas.microsoft.com/office/powerpoint/2010/main" val="22690076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chemeClr val="bg1"/>
              </a:solidFill>
              <a:latin typeface="Tempus Sans ITC" panose="04020404030D07020202" pitchFamily="82" charset="0"/>
            </a:endParaRPr>
          </a:p>
        </p:txBody>
      </p:sp>
      <p:pic>
        <p:nvPicPr>
          <p:cNvPr id="3" name="Picture 2" descr="C:\Users\Carol Raney\Pictures\Origins Photos\Pictures from Keith\Zion National Park\IMG_36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
            <a:ext cx="9144000" cy="685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5803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4134"/>
            <a:ext cx="10972800" cy="1143000"/>
          </a:xfrm>
        </p:spPr>
        <p:txBody>
          <a:bodyPr>
            <a:normAutofit/>
          </a:bodyPr>
          <a:lstStyle/>
          <a:p>
            <a:r>
              <a:rPr lang="en-US" sz="4000" b="1" dirty="0" smtClean="0">
                <a:ln>
                  <a:solidFill>
                    <a:sysClr val="windowText" lastClr="000000"/>
                  </a:solidFill>
                </a:ln>
                <a:solidFill>
                  <a:schemeClr val="bg1"/>
                </a:solidFill>
                <a:latin typeface="Gill Sans Ultra Bold" panose="020B0A02020104020203" pitchFamily="34" charset="0"/>
              </a:rPr>
              <a:t>Short-Age Geology Proposes</a:t>
            </a:r>
            <a:endParaRPr lang="en-US" sz="4000" b="1"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p:txBody>
          <a:bodyPr/>
          <a:lstStyle/>
          <a:p>
            <a:r>
              <a:rPr lang="en-US" dirty="0" smtClean="0">
                <a:solidFill>
                  <a:schemeClr val="bg1"/>
                </a:solidFill>
              </a:rPr>
              <a:t>At some time in the past, a disturbance in the earth’s crust temporarily disrupted the normal relationships between land and water bodies, initiating a period of rapid geologic activity on a worldwide scale.</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792225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1"/>
                </a:solidFill>
              </a:rPr>
              <a:t>This period of rapid erosion and sedimentation produced some significant  portion of the geologic column.</a:t>
            </a:r>
            <a:endParaRPr lang="en-US" dirty="0">
              <a:solidFill>
                <a:schemeClr val="bg1"/>
              </a:solidFill>
            </a:endParaRPr>
          </a:p>
          <a:p>
            <a:endParaRPr lang="en-US" dirty="0">
              <a:solidFill>
                <a:schemeClr val="bg1"/>
              </a:solidFill>
            </a:endParaRPr>
          </a:p>
        </p:txBody>
      </p:sp>
      <p:sp>
        <p:nvSpPr>
          <p:cNvPr id="5" name="Title 1"/>
          <p:cNvSpPr>
            <a:spLocks noGrp="1"/>
          </p:cNvSpPr>
          <p:nvPr>
            <p:ph type="title"/>
          </p:nvPr>
        </p:nvSpPr>
        <p:spPr>
          <a:xfrm>
            <a:off x="0" y="474134"/>
            <a:ext cx="10972800" cy="1143000"/>
          </a:xfrm>
        </p:spPr>
        <p:txBody>
          <a:bodyPr>
            <a:normAutofit/>
          </a:bodyPr>
          <a:lstStyle/>
          <a:p>
            <a:r>
              <a:rPr lang="en-US" sz="4000" b="1" dirty="0" smtClean="0">
                <a:ln>
                  <a:solidFill>
                    <a:sysClr val="windowText" lastClr="000000"/>
                  </a:solidFill>
                </a:ln>
                <a:solidFill>
                  <a:schemeClr val="bg1"/>
                </a:solidFill>
                <a:latin typeface="Gill Sans Ultra Bold" panose="020B0A02020104020203" pitchFamily="34" charset="0"/>
              </a:rPr>
              <a:t>Short-Age Geology Proposes</a:t>
            </a:r>
            <a:endParaRPr lang="en-US" sz="4000"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2733276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solidFill>
                  <a:schemeClr val="bg1"/>
                </a:solidFill>
              </a:rPr>
              <a:t>The geological and geophysical processes occurring during that event</a:t>
            </a:r>
          </a:p>
          <a:p>
            <a:pPr lvl="1"/>
            <a:r>
              <a:rPr lang="en-US" sz="3200" dirty="0" smtClean="0">
                <a:solidFill>
                  <a:schemeClr val="bg1"/>
                </a:solidFill>
              </a:rPr>
              <a:t>Determined the characteristics of the rock formations formed at that time</a:t>
            </a:r>
          </a:p>
          <a:p>
            <a:pPr lvl="1"/>
            <a:r>
              <a:rPr lang="en-US" sz="3200" dirty="0" smtClean="0">
                <a:solidFill>
                  <a:schemeClr val="bg1"/>
                </a:solidFill>
              </a:rPr>
              <a:t>Determined the distribution of fossils in the rocks</a:t>
            </a:r>
          </a:p>
          <a:p>
            <a:pPr lvl="1"/>
            <a:r>
              <a:rPr lang="en-US" sz="3200" dirty="0" smtClean="0">
                <a:solidFill>
                  <a:schemeClr val="bg1"/>
                </a:solidFill>
              </a:rPr>
              <a:t>Influenced the distribution of radioactive elements in those minerals used in radiometric dating.</a:t>
            </a:r>
            <a:endParaRPr lang="en-US" sz="3200" dirty="0">
              <a:solidFill>
                <a:schemeClr val="bg1"/>
              </a:solidFill>
            </a:endParaRPr>
          </a:p>
        </p:txBody>
      </p:sp>
      <p:sp>
        <p:nvSpPr>
          <p:cNvPr id="5" name="Title 1"/>
          <p:cNvSpPr>
            <a:spLocks noGrp="1"/>
          </p:cNvSpPr>
          <p:nvPr>
            <p:ph type="title"/>
          </p:nvPr>
        </p:nvSpPr>
        <p:spPr>
          <a:xfrm>
            <a:off x="0" y="474134"/>
            <a:ext cx="10972800" cy="1143000"/>
          </a:xfrm>
        </p:spPr>
        <p:txBody>
          <a:bodyPr>
            <a:normAutofit/>
          </a:bodyPr>
          <a:lstStyle/>
          <a:p>
            <a:r>
              <a:rPr lang="en-US" sz="4000" b="1" dirty="0" smtClean="0">
                <a:ln>
                  <a:solidFill>
                    <a:sysClr val="windowText" lastClr="000000"/>
                  </a:solidFill>
                </a:ln>
                <a:solidFill>
                  <a:schemeClr val="bg1"/>
                </a:solidFill>
                <a:latin typeface="Gill Sans Ultra Bold" panose="020B0A02020104020203" pitchFamily="34" charset="0"/>
              </a:rPr>
              <a:t>Short-Age Geology Proposes</a:t>
            </a:r>
            <a:endParaRPr lang="en-US" sz="4000" b="1"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1962890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65668"/>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Short-Age Geology</a:t>
            </a:r>
            <a:endParaRPr lang="en-US"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p:txBody>
          <a:bodyPr/>
          <a:lstStyle/>
          <a:p>
            <a:r>
              <a:rPr lang="en-US" dirty="0" smtClean="0">
                <a:solidFill>
                  <a:schemeClr val="bg1"/>
                </a:solidFill>
              </a:rPr>
              <a:t>Descriptive statements</a:t>
            </a:r>
          </a:p>
          <a:p>
            <a:endParaRPr lang="en-US" dirty="0" smtClean="0">
              <a:solidFill>
                <a:schemeClr val="bg1"/>
              </a:solidFill>
            </a:endParaRPr>
          </a:p>
          <a:p>
            <a:r>
              <a:rPr lang="en-US" dirty="0" smtClean="0">
                <a:solidFill>
                  <a:schemeClr val="bg1"/>
                </a:solidFill>
              </a:rPr>
              <a:t>Can be used to develop testable hypotheses about individual formations</a:t>
            </a:r>
            <a:endParaRPr lang="en-US" dirty="0">
              <a:solidFill>
                <a:schemeClr val="bg1"/>
              </a:solidFill>
            </a:endParaRPr>
          </a:p>
        </p:txBody>
      </p:sp>
    </p:spTree>
    <p:custDataLst>
      <p:tags r:id="rId1"/>
    </p:custDataLst>
    <p:extLst>
      <p:ext uri="{BB962C8B-B14F-4D97-AF65-F5344CB8AC3E}">
        <p14:creationId xmlns:p14="http://schemas.microsoft.com/office/powerpoint/2010/main" val="14844928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002099" y="2590801"/>
            <a:ext cx="6434775" cy="1200329"/>
          </a:xfrm>
          <a:prstGeom prst="rect">
            <a:avLst/>
          </a:prstGeom>
          <a:noFill/>
        </p:spPr>
        <p:txBody>
          <a:bodyPr wrap="none" lIns="91440" tIns="45720" rIns="91440" bIns="45720">
            <a:spAutoFit/>
          </a:bodyPr>
          <a:lstStyle/>
          <a:p>
            <a:pPr algn="ctr"/>
            <a:r>
              <a:rPr lang="en-US" sz="7200" b="1" spc="50" dirty="0">
                <a:ln w="0">
                  <a:solidFill>
                    <a:sysClr val="windowText" lastClr="000000"/>
                  </a:solidFill>
                </a:ln>
                <a:solidFill>
                  <a:schemeClr val="bg1"/>
                </a:solidFill>
                <a:effectLst>
                  <a:innerShdw blurRad="63500" dist="50800" dir="13500000">
                    <a:srgbClr val="000000">
                      <a:alpha val="50000"/>
                    </a:srgbClr>
                  </a:innerShdw>
                </a:effectLst>
                <a:latin typeface="Gill Sans Ultra Bold" panose="020B0A02020104020203" pitchFamily="34" charset="0"/>
              </a:rPr>
              <a:t>Challenges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422786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92113"/>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Difficulties Posed by Fossil Record</a:t>
            </a:r>
            <a:endParaRPr lang="en-US" sz="3600" dirty="0">
              <a:ln>
                <a:solidFill>
                  <a:sysClr val="windowText" lastClr="000000"/>
                </a:solidFill>
              </a:ln>
              <a:solidFill>
                <a:schemeClr val="bg1"/>
              </a:solidFill>
              <a:latin typeface="Gill Sans Ultra Bold" panose="020B0A02020104020203" pitchFamily="34" charset="0"/>
            </a:endParaRPr>
          </a:p>
        </p:txBody>
      </p:sp>
      <p:sp>
        <p:nvSpPr>
          <p:cNvPr id="3" name="Text Placeholder 2"/>
          <p:cNvSpPr>
            <a:spLocks noGrp="1"/>
          </p:cNvSpPr>
          <p:nvPr>
            <p:ph type="body" idx="1"/>
          </p:nvPr>
        </p:nvSpPr>
        <p:spPr/>
        <p:txBody>
          <a:bodyPr>
            <a:noAutofit/>
          </a:bodyPr>
          <a:lstStyle/>
          <a:p>
            <a:r>
              <a:rPr lang="en-US" sz="3600" dirty="0">
                <a:solidFill>
                  <a:srgbClr val="FFFF00"/>
                </a:solidFill>
              </a:rPr>
              <a:t>Conventional Geology</a:t>
            </a:r>
          </a:p>
        </p:txBody>
      </p:sp>
      <p:sp>
        <p:nvSpPr>
          <p:cNvPr id="4" name="Content Placeholder 3"/>
          <p:cNvSpPr>
            <a:spLocks noGrp="1"/>
          </p:cNvSpPr>
          <p:nvPr>
            <p:ph sz="half" idx="2"/>
          </p:nvPr>
        </p:nvSpPr>
        <p:spPr/>
        <p:txBody>
          <a:bodyPr/>
          <a:lstStyle/>
          <a:p>
            <a:endParaRPr lang="en-US" dirty="0" smtClean="0">
              <a:solidFill>
                <a:schemeClr val="bg1"/>
              </a:solidFill>
            </a:endParaRPr>
          </a:p>
          <a:p>
            <a:r>
              <a:rPr lang="en-US" sz="3200" dirty="0" smtClean="0">
                <a:solidFill>
                  <a:schemeClr val="bg1"/>
                </a:solidFill>
              </a:rPr>
              <a:t>Cambrian Explosion</a:t>
            </a:r>
          </a:p>
          <a:p>
            <a:endParaRPr lang="en-US" sz="3200" dirty="0">
              <a:solidFill>
                <a:schemeClr val="bg1"/>
              </a:solidFill>
            </a:endParaRPr>
          </a:p>
          <a:p>
            <a:r>
              <a:rPr lang="en-US" sz="3200" dirty="0" smtClean="0">
                <a:solidFill>
                  <a:schemeClr val="bg1"/>
                </a:solidFill>
              </a:rPr>
              <a:t>Most body plans appear without apparent ancestors in the Cambrian system</a:t>
            </a:r>
            <a:endParaRPr lang="en-US" sz="3200" dirty="0">
              <a:solidFill>
                <a:schemeClr val="bg1"/>
              </a:solidFill>
            </a:endParaRPr>
          </a:p>
        </p:txBody>
      </p:sp>
      <p:sp>
        <p:nvSpPr>
          <p:cNvPr id="6" name="Content Placeholder 5"/>
          <p:cNvSpPr>
            <a:spLocks noGrp="1"/>
          </p:cNvSpPr>
          <p:nvPr>
            <p:ph sz="quarter" idx="4"/>
          </p:nvPr>
        </p:nvSpPr>
        <p:spPr/>
        <p:txBody>
          <a:bodyPr/>
          <a:lstStyle/>
          <a:p>
            <a:endParaRPr lang="en-US" dirty="0" smtClean="0">
              <a:solidFill>
                <a:schemeClr val="bg1"/>
              </a:solidFill>
            </a:endParaRPr>
          </a:p>
        </p:txBody>
      </p:sp>
      <p:sp>
        <p:nvSpPr>
          <p:cNvPr id="7" name="Text Placeholder 4"/>
          <p:cNvSpPr>
            <a:spLocks noGrp="1"/>
          </p:cNvSpPr>
          <p:nvPr>
            <p:ph type="body" sz="quarter" idx="3"/>
          </p:nvPr>
        </p:nvSpPr>
        <p:spPr/>
        <p:txBody>
          <a:bodyPr>
            <a:noAutofit/>
          </a:bodyPr>
          <a:lstStyle/>
          <a:p>
            <a:r>
              <a:rPr lang="en-US" sz="3600" dirty="0">
                <a:solidFill>
                  <a:srgbClr val="FFFF00"/>
                </a:solidFill>
              </a:rPr>
              <a:t>Short-Age Geology</a:t>
            </a:r>
          </a:p>
        </p:txBody>
      </p:sp>
    </p:spTree>
    <p:custDataLst>
      <p:tags r:id="rId1"/>
    </p:custDataLst>
    <p:extLst>
      <p:ext uri="{BB962C8B-B14F-4D97-AF65-F5344CB8AC3E}">
        <p14:creationId xmlns:p14="http://schemas.microsoft.com/office/powerpoint/2010/main" val="33086707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r>
              <a:rPr lang="en-US" sz="3600" dirty="0">
                <a:solidFill>
                  <a:srgbClr val="FFFF00"/>
                </a:solidFill>
              </a:rPr>
              <a:t>Conventional Geology</a:t>
            </a:r>
          </a:p>
        </p:txBody>
      </p:sp>
      <p:sp>
        <p:nvSpPr>
          <p:cNvPr id="4" name="Content Placeholder 3"/>
          <p:cNvSpPr>
            <a:spLocks noGrp="1"/>
          </p:cNvSpPr>
          <p:nvPr>
            <p:ph sz="half" idx="2"/>
          </p:nvPr>
        </p:nvSpPr>
        <p:spPr/>
        <p:txBody>
          <a:bodyPr/>
          <a:lstStyle/>
          <a:p>
            <a:endParaRPr lang="en-US" dirty="0" smtClean="0">
              <a:solidFill>
                <a:schemeClr val="bg1"/>
              </a:solidFill>
            </a:endParaRPr>
          </a:p>
          <a:p>
            <a:r>
              <a:rPr lang="en-US" sz="3200" dirty="0" smtClean="0">
                <a:solidFill>
                  <a:schemeClr val="bg1"/>
                </a:solidFill>
              </a:rPr>
              <a:t>Cambrian Explosion</a:t>
            </a:r>
          </a:p>
          <a:p>
            <a:endParaRPr lang="en-US" sz="3200" dirty="0">
              <a:solidFill>
                <a:schemeClr val="bg1"/>
              </a:solidFill>
            </a:endParaRPr>
          </a:p>
          <a:p>
            <a:r>
              <a:rPr lang="en-US" sz="3200" dirty="0" smtClean="0">
                <a:solidFill>
                  <a:schemeClr val="bg1"/>
                </a:solidFill>
              </a:rPr>
              <a:t>Most body plans appear without apparent ancestors in the Cambrian system</a:t>
            </a:r>
            <a:endParaRPr lang="en-US" sz="3200" dirty="0">
              <a:solidFill>
                <a:schemeClr val="bg1"/>
              </a:solidFill>
            </a:endParaRPr>
          </a:p>
        </p:txBody>
      </p:sp>
      <p:sp>
        <p:nvSpPr>
          <p:cNvPr id="5" name="Text Placeholder 4"/>
          <p:cNvSpPr>
            <a:spLocks noGrp="1"/>
          </p:cNvSpPr>
          <p:nvPr>
            <p:ph type="body" sz="quarter" idx="3"/>
          </p:nvPr>
        </p:nvSpPr>
        <p:spPr/>
        <p:txBody>
          <a:bodyPr>
            <a:noAutofit/>
          </a:bodyPr>
          <a:lstStyle/>
          <a:p>
            <a:r>
              <a:rPr lang="en-US" sz="3600" dirty="0">
                <a:solidFill>
                  <a:srgbClr val="FFFF00"/>
                </a:solidFill>
              </a:rPr>
              <a:t>Short-Age Geology</a:t>
            </a:r>
          </a:p>
        </p:txBody>
      </p:sp>
      <p:sp>
        <p:nvSpPr>
          <p:cNvPr id="6" name="Content Placeholder 5"/>
          <p:cNvSpPr>
            <a:spLocks noGrp="1"/>
          </p:cNvSpPr>
          <p:nvPr>
            <p:ph sz="quarter" idx="4"/>
          </p:nvPr>
        </p:nvSpPr>
        <p:spPr/>
        <p:txBody>
          <a:bodyPr/>
          <a:lstStyle/>
          <a:p>
            <a:endParaRPr lang="en-US" dirty="0" smtClean="0">
              <a:solidFill>
                <a:schemeClr val="bg1"/>
              </a:solidFill>
            </a:endParaRPr>
          </a:p>
          <a:p>
            <a:r>
              <a:rPr lang="en-US" sz="3200" dirty="0" smtClean="0">
                <a:solidFill>
                  <a:schemeClr val="bg1"/>
                </a:solidFill>
              </a:rPr>
              <a:t>Radiometric Dating</a:t>
            </a:r>
          </a:p>
          <a:p>
            <a:endParaRPr lang="en-US" sz="3200" dirty="0">
              <a:solidFill>
                <a:schemeClr val="bg1"/>
              </a:solidFill>
            </a:endParaRPr>
          </a:p>
          <a:p>
            <a:r>
              <a:rPr lang="en-US" sz="3200" dirty="0" smtClean="0">
                <a:solidFill>
                  <a:schemeClr val="bg1"/>
                </a:solidFill>
              </a:rPr>
              <a:t>Radiometric dating methods calculate millions of years instead of the thousands of years indicated in Scripture</a:t>
            </a:r>
            <a:endParaRPr lang="en-US" sz="3200" dirty="0">
              <a:solidFill>
                <a:schemeClr val="bg1"/>
              </a:solidFill>
            </a:endParaRPr>
          </a:p>
        </p:txBody>
      </p:sp>
      <p:sp>
        <p:nvSpPr>
          <p:cNvPr id="8" name="Title 1"/>
          <p:cNvSpPr>
            <a:spLocks noGrp="1"/>
          </p:cNvSpPr>
          <p:nvPr>
            <p:ph type="title"/>
          </p:nvPr>
        </p:nvSpPr>
        <p:spPr>
          <a:xfrm>
            <a:off x="-304800" y="392113"/>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Difficulties Posed by Fossil Record</a:t>
            </a:r>
            <a:endParaRPr lang="en-US" sz="3600"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34001353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Short-Age Geology Predicts</a:t>
            </a:r>
            <a:endParaRPr lang="en-US"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p:txBody>
          <a:bodyPr/>
          <a:lstStyle/>
          <a:p>
            <a:endParaRPr lang="en-US" sz="4000" dirty="0" smtClean="0">
              <a:solidFill>
                <a:schemeClr val="bg1"/>
              </a:solidFill>
            </a:endParaRPr>
          </a:p>
          <a:p>
            <a:r>
              <a:rPr lang="en-US" dirty="0" smtClean="0">
                <a:solidFill>
                  <a:schemeClr val="bg1"/>
                </a:solidFill>
              </a:rPr>
              <a:t>Significant phenomena have yet to be discovered</a:t>
            </a:r>
          </a:p>
          <a:p>
            <a:endParaRPr lang="en-US" dirty="0">
              <a:solidFill>
                <a:schemeClr val="bg1"/>
              </a:solidFill>
            </a:endParaRPr>
          </a:p>
          <a:p>
            <a:r>
              <a:rPr lang="en-US" dirty="0" smtClean="0">
                <a:solidFill>
                  <a:schemeClr val="bg1"/>
                </a:solidFill>
              </a:rPr>
              <a:t>Much of the geologic column was deposited in a short time</a:t>
            </a:r>
          </a:p>
          <a:p>
            <a:endParaRPr lang="en-US" dirty="0">
              <a:solidFill>
                <a:schemeClr val="bg1"/>
              </a:solidFill>
            </a:endParaRPr>
          </a:p>
          <a:p>
            <a:endParaRPr lang="en-US" dirty="0">
              <a:solidFill>
                <a:schemeClr val="bg1"/>
              </a:solidFill>
            </a:endParaRPr>
          </a:p>
        </p:txBody>
      </p:sp>
    </p:spTree>
    <p:custDataLst>
      <p:tags r:id="rId1"/>
    </p:custDataLst>
    <p:extLst>
      <p:ext uri="{BB962C8B-B14F-4D97-AF65-F5344CB8AC3E}">
        <p14:creationId xmlns:p14="http://schemas.microsoft.com/office/powerpoint/2010/main" val="27051321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1"/>
            <a:ext cx="109728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Summary</a:t>
            </a:r>
            <a:endParaRPr lang="en-US" b="1"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idx="1"/>
          </p:nvPr>
        </p:nvSpPr>
        <p:spPr>
          <a:xfrm>
            <a:off x="609600" y="1558978"/>
            <a:ext cx="10972800" cy="4525963"/>
          </a:xfrm>
        </p:spPr>
        <p:txBody>
          <a:bodyPr/>
          <a:lstStyle/>
          <a:p>
            <a:endParaRPr lang="en-US" dirty="0">
              <a:solidFill>
                <a:schemeClr val="bg1"/>
              </a:solidFill>
            </a:endParaRPr>
          </a:p>
          <a:p>
            <a:endParaRPr lang="en-US" dirty="0">
              <a:solidFill>
                <a:schemeClr val="bg1"/>
              </a:solidFill>
            </a:endParaRPr>
          </a:p>
        </p:txBody>
      </p:sp>
      <p:sp>
        <p:nvSpPr>
          <p:cNvPr id="4" name="Content Placeholder 2"/>
          <p:cNvSpPr txBox="1">
            <a:spLocks/>
          </p:cNvSpPr>
          <p:nvPr/>
        </p:nvSpPr>
        <p:spPr>
          <a:xfrm>
            <a:off x="609600" y="17526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Assumptions influence interpretations</a:t>
            </a:r>
          </a:p>
          <a:p>
            <a:r>
              <a:rPr lang="en-US" dirty="0">
                <a:solidFill>
                  <a:schemeClr val="bg1"/>
                </a:solidFill>
              </a:rPr>
              <a:t>Both accept many of the same assumptions</a:t>
            </a:r>
          </a:p>
          <a:p>
            <a:r>
              <a:rPr lang="en-US" dirty="0">
                <a:solidFill>
                  <a:schemeClr val="bg1"/>
                </a:solidFill>
              </a:rPr>
              <a:t>Short-age geologists are willing to consider a broader range of possibilities</a:t>
            </a:r>
          </a:p>
          <a:p>
            <a:r>
              <a:rPr lang="en-US" dirty="0">
                <a:solidFill>
                  <a:schemeClr val="bg1"/>
                </a:solidFill>
              </a:rPr>
              <a:t>Both can suggest testable hypotheses</a:t>
            </a:r>
          </a:p>
          <a:p>
            <a:r>
              <a:rPr lang="en-US" dirty="0">
                <a:solidFill>
                  <a:schemeClr val="bg1"/>
                </a:solidFill>
              </a:rPr>
              <a:t>Both face challenges from scientific data</a:t>
            </a:r>
          </a:p>
          <a:p>
            <a:endParaRPr lang="en-US" dirty="0">
              <a:solidFill>
                <a:schemeClr val="bg1"/>
              </a:solidFill>
            </a:endParaRPr>
          </a:p>
          <a:p>
            <a:endParaRPr lang="en-US" dirty="0">
              <a:solidFill>
                <a:schemeClr val="bg1"/>
              </a:solidFill>
            </a:endParaRPr>
          </a:p>
        </p:txBody>
      </p:sp>
    </p:spTree>
    <p:custDataLst>
      <p:tags r:id="rId1"/>
    </p:custDataLst>
    <p:extLst>
      <p:ext uri="{BB962C8B-B14F-4D97-AF65-F5344CB8AC3E}">
        <p14:creationId xmlns:p14="http://schemas.microsoft.com/office/powerpoint/2010/main" val="3470447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903000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734"/>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Starting Assumptions</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Content Placeholder 4"/>
          <p:cNvSpPr>
            <a:spLocks noGrp="1"/>
          </p:cNvSpPr>
          <p:nvPr>
            <p:ph idx="1"/>
          </p:nvPr>
        </p:nvSpPr>
        <p:spPr/>
        <p:txBody>
          <a:bodyPr/>
          <a:lstStyle/>
          <a:p>
            <a:r>
              <a:rPr lang="en-US" dirty="0" smtClean="0">
                <a:solidFill>
                  <a:schemeClr val="bg1"/>
                </a:solidFill>
              </a:rPr>
              <a:t>Affect how scientists interpret data</a:t>
            </a:r>
            <a:endParaRPr lang="en-US" dirty="0">
              <a:solidFill>
                <a:schemeClr val="bg1"/>
              </a:solidFill>
            </a:endParaRPr>
          </a:p>
        </p:txBody>
      </p:sp>
    </p:spTree>
    <p:extLst>
      <p:ext uri="{BB962C8B-B14F-4D97-AF65-F5344CB8AC3E}">
        <p14:creationId xmlns:p14="http://schemas.microsoft.com/office/powerpoint/2010/main" val="38207714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524000"/>
            <a:ext cx="10972800" cy="4572000"/>
          </a:xfrm>
        </p:spPr>
        <p:txBody>
          <a:bodyPr/>
          <a:lstStyle/>
          <a:p>
            <a:pPr algn="l"/>
            <a:r>
              <a:rPr lang="en-US" dirty="0"/>
              <a:t>Images may appear on more than one slide. Citation is given on the first slide where each image appears.</a:t>
            </a:r>
          </a:p>
          <a:p>
            <a:pPr algn="l"/>
            <a:r>
              <a:rPr lang="en-US" dirty="0"/>
              <a:t>[1a] Zion National Park 489588635, </a:t>
            </a:r>
            <a:r>
              <a:rPr lang="en-US" dirty="0" err="1"/>
              <a:t>kaiborder</a:t>
            </a:r>
            <a:r>
              <a:rPr lang="en-US" dirty="0"/>
              <a:t>, Thinkstock, </a:t>
            </a:r>
            <a:r>
              <a:rPr lang="en-US" dirty="0">
                <a:ea typeface="Calibri" panose="020F0502020204030204" pitchFamily="34" charset="0"/>
              </a:rPr>
              <a:t>Thinkstock Image Subscription Agreement</a:t>
            </a:r>
          </a:p>
          <a:p>
            <a:pPr algn="l"/>
            <a:r>
              <a:rPr lang="en-US" dirty="0">
                <a:ea typeface="Calibri" panose="020F0502020204030204" pitchFamily="34" charset="0"/>
              </a:rPr>
              <a:t>[1b] </a:t>
            </a:r>
            <a:r>
              <a:rPr lang="en-US" dirty="0"/>
              <a:t>Folded rocks 24286621 </a:t>
            </a:r>
            <a:r>
              <a:rPr lang="en-US" dirty="0" err="1"/>
              <a:t>Matauw</a:t>
            </a:r>
            <a:r>
              <a:rPr lang="en-US" dirty="0"/>
              <a:t>, Getty Images (US), Inc. Subscription Agreement</a:t>
            </a:r>
            <a:endParaRPr lang="en-US" dirty="0">
              <a:ea typeface="Calibri" panose="020F0502020204030204" pitchFamily="34" charset="0"/>
            </a:endParaRPr>
          </a:p>
          <a:p>
            <a:pPr algn="l"/>
            <a:r>
              <a:rPr lang="en-US" dirty="0">
                <a:ea typeface="Calibri" panose="020F0502020204030204" pitchFamily="34" charset="0"/>
              </a:rPr>
              <a:t>[1c] Blue Mesa Petrified Forest National Park 479232619, </a:t>
            </a:r>
            <a:r>
              <a:rPr lang="en-US" dirty="0" err="1">
                <a:ea typeface="Calibri" panose="020F0502020204030204" pitchFamily="34" charset="0"/>
              </a:rPr>
              <a:t>estivillml</a:t>
            </a:r>
            <a:r>
              <a:rPr lang="en-US" dirty="0">
                <a:ea typeface="Calibri" panose="020F0502020204030204" pitchFamily="34" charset="0"/>
              </a:rPr>
              <a:t>, </a:t>
            </a:r>
            <a:r>
              <a:rPr lang="en-US" dirty="0"/>
              <a:t>Thinkstock, Thinkstock Image Subscription Agreement</a:t>
            </a:r>
            <a:endParaRPr lang="en-US" dirty="0">
              <a:ea typeface="Calibri" panose="020F0502020204030204" pitchFamily="34" charset="0"/>
            </a:endParaRPr>
          </a:p>
          <a:p>
            <a:pPr algn="l"/>
            <a:r>
              <a:rPr lang="en-US" dirty="0">
                <a:ea typeface="Calibri" panose="020F0502020204030204" pitchFamily="34" charset="0"/>
              </a:rPr>
              <a:t>[1d] Bryce Canyon National Park, Keith Snyder</a:t>
            </a:r>
          </a:p>
          <a:p>
            <a:pPr algn="l"/>
            <a:r>
              <a:rPr lang="en-US" dirty="0">
                <a:ea typeface="Calibri" panose="020F0502020204030204" pitchFamily="34" charset="0"/>
              </a:rPr>
              <a:t>[1e]</a:t>
            </a:r>
            <a:r>
              <a:rPr lang="en-US" dirty="0"/>
              <a:t> Folded rocks, Raul Esperante, used with permission</a:t>
            </a:r>
            <a:endParaRPr lang="en-US" dirty="0">
              <a:ea typeface="Calibri" panose="020F0502020204030204" pitchFamily="34" charset="0"/>
            </a:endParaRPr>
          </a:p>
          <a:p>
            <a:pPr algn="l"/>
            <a:r>
              <a:rPr lang="en-US" dirty="0">
                <a:ea typeface="Calibri" panose="020F0502020204030204" pitchFamily="34" charset="0"/>
              </a:rPr>
              <a:t>[1f] </a:t>
            </a:r>
            <a:r>
              <a:rPr lang="en-US" dirty="0"/>
              <a:t>Grand Canyon, taken by Ed </a:t>
            </a:r>
            <a:r>
              <a:rPr lang="en-US" dirty="0" err="1"/>
              <a:t>Chatelain</a:t>
            </a:r>
            <a:r>
              <a:rPr lang="en-US" dirty="0"/>
              <a:t>, used with permission</a:t>
            </a:r>
          </a:p>
          <a:p>
            <a:pPr algn="l"/>
            <a:r>
              <a:rPr lang="en-US" dirty="0"/>
              <a:t>[3] Zion National Park, Keith Snyder</a:t>
            </a:r>
          </a:p>
          <a:p>
            <a:endParaRPr lang="en-US" dirty="0" smtClean="0"/>
          </a:p>
        </p:txBody>
      </p:sp>
      <p:sp>
        <p:nvSpPr>
          <p:cNvPr id="5" name="Rectangle 4"/>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3873618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r>
              <a:rPr lang="en-US" b="1" dirty="0" smtClean="0"/>
              <a:t>Special Thanks</a:t>
            </a:r>
            <a:endParaRPr lang="en-US" b="1" dirty="0"/>
          </a:p>
          <a:p>
            <a:endParaRPr lang="en-US" b="1" dirty="0"/>
          </a:p>
          <a:p>
            <a:r>
              <a:rPr lang="en-US" sz="2800" dirty="0" smtClean="0"/>
              <a:t>Leonard Brand, </a:t>
            </a:r>
            <a:r>
              <a:rPr lang="en-US" sz="2800" dirty="0"/>
              <a:t>PhD</a:t>
            </a:r>
          </a:p>
          <a:p>
            <a:r>
              <a:rPr lang="en-US" dirty="0" smtClean="0"/>
              <a:t>Loma Linda University</a:t>
            </a:r>
          </a:p>
          <a:p>
            <a:endParaRPr lang="en-US" dirty="0" smtClean="0"/>
          </a:p>
          <a:p>
            <a:r>
              <a:rPr lang="en-US" dirty="0"/>
              <a:t>a</a:t>
            </a:r>
            <a:r>
              <a:rPr lang="en-US" dirty="0" smtClean="0"/>
              <a:t>nd the</a:t>
            </a:r>
            <a:endParaRPr lang="en-US" dirty="0"/>
          </a:p>
          <a:p>
            <a:r>
              <a:rPr lang="en-US" sz="2800" dirty="0"/>
              <a:t>Foundation for Adventist Education</a:t>
            </a:r>
          </a:p>
          <a:p>
            <a:endParaRPr lang="en-US" dirty="0"/>
          </a:p>
        </p:txBody>
      </p:sp>
    </p:spTree>
    <p:extLst>
      <p:ext uri="{BB962C8B-B14F-4D97-AF65-F5344CB8AC3E}">
        <p14:creationId xmlns:p14="http://schemas.microsoft.com/office/powerpoint/2010/main" val="3401599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832325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3892074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1724660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3543373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500910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18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Content Placeholder 4"/>
          <p:cNvSpPr>
            <a:spLocks noGrp="1"/>
          </p:cNvSpPr>
          <p:nvPr>
            <p:ph idx="1"/>
          </p:nvPr>
        </p:nvSpPr>
        <p:spPr/>
        <p:txBody>
          <a:bodyPr/>
          <a:lstStyle/>
          <a:p>
            <a:r>
              <a:rPr lang="en-US" dirty="0" smtClean="0">
                <a:solidFill>
                  <a:schemeClr val="bg1"/>
                </a:solidFill>
              </a:rPr>
              <a:t>Things that are assumed or taken for granted</a:t>
            </a:r>
            <a:endParaRPr lang="en-US" dirty="0">
              <a:solidFill>
                <a:schemeClr val="bg1"/>
              </a:solidFill>
            </a:endParaRPr>
          </a:p>
        </p:txBody>
      </p:sp>
    </p:spTree>
    <p:extLst>
      <p:ext uri="{BB962C8B-B14F-4D97-AF65-F5344CB8AC3E}">
        <p14:creationId xmlns:p14="http://schemas.microsoft.com/office/powerpoint/2010/main" val="30189580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
        <p:nvSpPr>
          <p:cNvPr id="5" name="Content Placeholder 4"/>
          <p:cNvSpPr>
            <a:spLocks noGrp="1"/>
          </p:cNvSpPr>
          <p:nvPr>
            <p:ph idx="1"/>
          </p:nvPr>
        </p:nvSpPr>
        <p:spPr/>
        <p:txBody>
          <a:bodyPr/>
          <a:lstStyle/>
          <a:p>
            <a:r>
              <a:rPr lang="en-US" dirty="0" smtClean="0">
                <a:solidFill>
                  <a:schemeClr val="bg1"/>
                </a:solidFill>
              </a:rPr>
              <a:t>Catastrophism</a:t>
            </a:r>
          </a:p>
          <a:p>
            <a:pPr lvl="1"/>
            <a:r>
              <a:rPr lang="en-US" dirty="0" smtClean="0">
                <a:solidFill>
                  <a:schemeClr val="bg1"/>
                </a:solidFill>
              </a:rPr>
              <a:t>Geological formations resulted from catastrophe</a:t>
            </a:r>
          </a:p>
          <a:p>
            <a:endParaRPr lang="en-US" dirty="0" smtClean="0">
              <a:solidFill>
                <a:schemeClr val="bg1"/>
              </a:solidFill>
            </a:endParaRPr>
          </a:p>
          <a:p>
            <a:r>
              <a:rPr lang="en-US" dirty="0" smtClean="0">
                <a:solidFill>
                  <a:schemeClr val="bg1"/>
                </a:solidFill>
              </a:rPr>
              <a:t>Uniformitarianism</a:t>
            </a:r>
          </a:p>
          <a:p>
            <a:pPr lvl="1"/>
            <a:r>
              <a:rPr lang="en-US" dirty="0" smtClean="0">
                <a:solidFill>
                  <a:schemeClr val="bg1"/>
                </a:solidFill>
              </a:rPr>
              <a:t>Charles Lyell</a:t>
            </a:r>
          </a:p>
          <a:p>
            <a:pPr lvl="1"/>
            <a:r>
              <a:rPr lang="en-US" dirty="0" smtClean="0">
                <a:solidFill>
                  <a:schemeClr val="bg1"/>
                </a:solidFill>
              </a:rPr>
              <a:t>Geological formations formed gradually by regular geological processes</a:t>
            </a:r>
            <a:endParaRPr lang="en-US" dirty="0">
              <a:solidFill>
                <a:schemeClr val="bg1"/>
              </a:solidFill>
            </a:endParaRPr>
          </a:p>
        </p:txBody>
      </p:sp>
    </p:spTree>
    <p:custDataLst>
      <p:tags r:id="rId1"/>
    </p:custDataLst>
    <p:extLst>
      <p:ext uri="{BB962C8B-B14F-4D97-AF65-F5344CB8AC3E}">
        <p14:creationId xmlns:p14="http://schemas.microsoft.com/office/powerpoint/2010/main" val="35971781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a:t>
            </a:r>
            <a:r>
              <a:rPr lang="en-US" dirty="0" smtClean="0">
                <a:solidFill>
                  <a:srgbClr val="FFFF00"/>
                </a:solidFill>
              </a:rPr>
              <a:t>law</a:t>
            </a:r>
          </a:p>
          <a:p>
            <a:pPr lvl="1"/>
            <a:r>
              <a:rPr lang="en-US" dirty="0" smtClean="0">
                <a:solidFill>
                  <a:schemeClr val="bg1"/>
                </a:solidFill>
              </a:rPr>
              <a:t>Uniformity of process</a:t>
            </a:r>
          </a:p>
          <a:p>
            <a:pPr lvl="1"/>
            <a:r>
              <a:rPr lang="en-US" dirty="0" smtClean="0">
                <a:solidFill>
                  <a:schemeClr val="bg1"/>
                </a:solidFill>
              </a:rPr>
              <a:t>Uniformity of 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0168643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a:t>
            </a:r>
            <a:r>
              <a:rPr lang="en-US" dirty="0" smtClean="0">
                <a:solidFill>
                  <a:srgbClr val="FFFF00"/>
                </a:solidFill>
              </a:rPr>
              <a:t>process</a:t>
            </a:r>
          </a:p>
          <a:p>
            <a:pPr lvl="1"/>
            <a:r>
              <a:rPr lang="en-US" dirty="0" smtClean="0">
                <a:solidFill>
                  <a:schemeClr val="bg1"/>
                </a:solidFill>
              </a:rPr>
              <a:t>Uniformity of 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480707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bg1"/>
                </a:solidFill>
              </a:rPr>
              <a:t>Uniformitarianism (Charles Lyell)</a:t>
            </a:r>
          </a:p>
          <a:p>
            <a:pPr lvl="1"/>
            <a:r>
              <a:rPr lang="en-US" dirty="0" smtClean="0">
                <a:solidFill>
                  <a:schemeClr val="bg1"/>
                </a:solidFill>
              </a:rPr>
              <a:t>Uniformity of law</a:t>
            </a:r>
          </a:p>
          <a:p>
            <a:pPr lvl="1"/>
            <a:r>
              <a:rPr lang="en-US" dirty="0" smtClean="0">
                <a:solidFill>
                  <a:schemeClr val="bg1"/>
                </a:solidFill>
              </a:rPr>
              <a:t>Uniformity of process</a:t>
            </a:r>
          </a:p>
          <a:p>
            <a:pPr lvl="1"/>
            <a:r>
              <a:rPr lang="en-US" dirty="0" smtClean="0">
                <a:solidFill>
                  <a:schemeClr val="bg1"/>
                </a:solidFill>
              </a:rPr>
              <a:t>Uniformity of </a:t>
            </a:r>
            <a:r>
              <a:rPr lang="en-US" dirty="0" smtClean="0">
                <a:solidFill>
                  <a:srgbClr val="FFFF00"/>
                </a:solidFill>
              </a:rPr>
              <a:t>rates</a:t>
            </a:r>
          </a:p>
          <a:p>
            <a:pPr lvl="1"/>
            <a:r>
              <a:rPr lang="en-US" dirty="0" smtClean="0">
                <a:solidFill>
                  <a:schemeClr val="bg1"/>
                </a:solidFill>
              </a:rPr>
              <a:t>Uniformity of conditions</a:t>
            </a:r>
          </a:p>
        </p:txBody>
      </p:sp>
      <p:sp>
        <p:nvSpPr>
          <p:cNvPr id="6" name="Title 1"/>
          <p:cNvSpPr>
            <a:spLocks noGrp="1"/>
          </p:cNvSpPr>
          <p:nvPr>
            <p:ph type="title"/>
          </p:nvPr>
        </p:nvSpPr>
        <p:spPr>
          <a:xfrm>
            <a:off x="152400" y="457201"/>
            <a:ext cx="10515600" cy="1143000"/>
          </a:xfrm>
        </p:spPr>
        <p:txBody>
          <a:bodyPr/>
          <a:lstStyle/>
          <a:p>
            <a:r>
              <a:rPr lang="en-US" b="1" dirty="0" smtClean="0">
                <a:ln>
                  <a:solidFill>
                    <a:sysClr val="windowText" lastClr="000000"/>
                  </a:solidFill>
                </a:ln>
                <a:solidFill>
                  <a:schemeClr val="bg1"/>
                </a:solidFill>
                <a:latin typeface="Gill Sans Ultra Bold" panose="020B0A02020104020203" pitchFamily="34" charset="0"/>
              </a:rPr>
              <a:t>Background &amp; Definitions</a:t>
            </a:r>
            <a:endParaRPr lang="en-US" b="1"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1046044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2.1|1.7|2.9"/>
</p:tagLst>
</file>

<file path=ppt/tags/tag2.xml><?xml version="1.0" encoding="utf-8"?>
<p:tagLst xmlns:a="http://schemas.openxmlformats.org/drawingml/2006/main" xmlns:r="http://schemas.openxmlformats.org/officeDocument/2006/relationships" xmlns:p="http://schemas.openxmlformats.org/presentationml/2006/main">
  <p:tag name="TIMING" val="|7.3|11.3"/>
</p:tagLst>
</file>

<file path=ppt/tags/tag3.xml><?xml version="1.0" encoding="utf-8"?>
<p:tagLst xmlns:a="http://schemas.openxmlformats.org/drawingml/2006/main" xmlns:r="http://schemas.openxmlformats.org/officeDocument/2006/relationships" xmlns:p="http://schemas.openxmlformats.org/presentationml/2006/main">
  <p:tag name="TIMING" val="|5.2|4.7|3.3"/>
</p:tagLst>
</file>

<file path=ppt/tags/tag4.xml><?xml version="1.0" encoding="utf-8"?>
<p:tagLst xmlns:a="http://schemas.openxmlformats.org/drawingml/2006/main" xmlns:r="http://schemas.openxmlformats.org/officeDocument/2006/relationships" xmlns:p="http://schemas.openxmlformats.org/presentationml/2006/main">
  <p:tag name="TIMING" val="|6.2"/>
</p:tagLst>
</file>

<file path=ppt/tags/tag5.xml><?xml version="1.0" encoding="utf-8"?>
<p:tagLst xmlns:a="http://schemas.openxmlformats.org/drawingml/2006/main" xmlns:r="http://schemas.openxmlformats.org/officeDocument/2006/relationships" xmlns:p="http://schemas.openxmlformats.org/presentationml/2006/main">
  <p:tag name="TIMING" val="|1.4|5"/>
</p:tagLst>
</file>

<file path=ppt/tags/tag6.xml><?xml version="1.0" encoding="utf-8"?>
<p:tagLst xmlns:a="http://schemas.openxmlformats.org/drawingml/2006/main" xmlns:r="http://schemas.openxmlformats.org/officeDocument/2006/relationships" xmlns:p="http://schemas.openxmlformats.org/presentationml/2006/main">
  <p:tag name="TIMING" val="|8.2"/>
</p:tagLst>
</file>

<file path=ppt/tags/tag7.xml><?xml version="1.0" encoding="utf-8"?>
<p:tagLst xmlns:a="http://schemas.openxmlformats.org/drawingml/2006/main" xmlns:r="http://schemas.openxmlformats.org/officeDocument/2006/relationships" xmlns:p="http://schemas.openxmlformats.org/presentationml/2006/main">
  <p:tag name="TIMING" val="|2.1|5.9|6.5|15.1|6.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2335</Words>
  <Application>Microsoft Office PowerPoint</Application>
  <PresentationFormat>Widescreen</PresentationFormat>
  <Paragraphs>382</Paragraphs>
  <Slides>46</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Garamond</vt:lpstr>
      <vt:lpstr>Gill Sans Ultra Bold</vt:lpstr>
      <vt:lpstr>Tahoma</vt:lpstr>
      <vt:lpstr>Tempus Sans ITC</vt:lpstr>
      <vt:lpstr>Tunga</vt:lpstr>
      <vt:lpstr>1_Office Theme</vt:lpstr>
      <vt:lpstr>1_BlackTie</vt:lpstr>
      <vt:lpstr>The Geologic Column</vt:lpstr>
      <vt:lpstr>Faith, Reason, and Earth History Chapter 14 by Dr. Leonard Brand</vt:lpstr>
      <vt:lpstr>PowerPoint Presentation</vt:lpstr>
      <vt:lpstr>Starting Assumptions</vt:lpstr>
      <vt:lpstr>Assumptions</vt:lpstr>
      <vt:lpstr>Background &amp; Definitions</vt:lpstr>
      <vt:lpstr>Background &amp; Definitions</vt:lpstr>
      <vt:lpstr>Background &amp; Definitions</vt:lpstr>
      <vt:lpstr>Background &amp; Definitions</vt:lpstr>
      <vt:lpstr>Background &amp; Definitions</vt:lpstr>
      <vt:lpstr>Background &amp; Definitions</vt:lpstr>
      <vt:lpstr>Background &amp;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Short-Age Geology Proposes</vt:lpstr>
      <vt:lpstr>Short-Age Geology Proposes</vt:lpstr>
      <vt:lpstr>Short-Age Geology Proposes</vt:lpstr>
      <vt:lpstr>Short-Age Geology</vt:lpstr>
      <vt:lpstr>PowerPoint Presentation</vt:lpstr>
      <vt:lpstr>Difficulties Posed by Fossil Record</vt:lpstr>
      <vt:lpstr>Difficulties Posed by Fossil Record</vt:lpstr>
      <vt:lpstr>Short-Age Geology Predicts</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155</cp:revision>
  <dcterms:created xsi:type="dcterms:W3CDTF">2012-08-15T17:52:08Z</dcterms:created>
  <dcterms:modified xsi:type="dcterms:W3CDTF">2017-01-30T23:03:21Z</dcterms:modified>
</cp:coreProperties>
</file>