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9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8" r:id="rId1"/>
    <p:sldMasterId id="2147484030" r:id="rId2"/>
    <p:sldMasterId id="2147484042" r:id="rId3"/>
  </p:sldMasterIdLst>
  <p:notesMasterIdLst>
    <p:notesMasterId r:id="rId42"/>
  </p:notesMasterIdLst>
  <p:sldIdLst>
    <p:sldId id="270" r:id="rId4"/>
    <p:sldId id="373" r:id="rId5"/>
    <p:sldId id="323" r:id="rId6"/>
    <p:sldId id="315" r:id="rId7"/>
    <p:sldId id="322" r:id="rId8"/>
    <p:sldId id="318" r:id="rId9"/>
    <p:sldId id="337" r:id="rId10"/>
    <p:sldId id="338" r:id="rId11"/>
    <p:sldId id="341" r:id="rId12"/>
    <p:sldId id="355" r:id="rId13"/>
    <p:sldId id="339" r:id="rId14"/>
    <p:sldId id="328" r:id="rId15"/>
    <p:sldId id="346" r:id="rId16"/>
    <p:sldId id="369" r:id="rId17"/>
    <p:sldId id="370" r:id="rId18"/>
    <p:sldId id="371" r:id="rId19"/>
    <p:sldId id="372" r:id="rId20"/>
    <p:sldId id="367" r:id="rId21"/>
    <p:sldId id="357" r:id="rId22"/>
    <p:sldId id="358" r:id="rId23"/>
    <p:sldId id="359" r:id="rId24"/>
    <p:sldId id="360" r:id="rId25"/>
    <p:sldId id="361" r:id="rId26"/>
    <p:sldId id="362" r:id="rId27"/>
    <p:sldId id="335" r:id="rId28"/>
    <p:sldId id="377" r:id="rId29"/>
    <p:sldId id="316" r:id="rId30"/>
    <p:sldId id="365" r:id="rId31"/>
    <p:sldId id="344" r:id="rId32"/>
    <p:sldId id="345" r:id="rId33"/>
    <p:sldId id="388" r:id="rId34"/>
    <p:sldId id="389" r:id="rId35"/>
    <p:sldId id="381" r:id="rId36"/>
    <p:sldId id="383" r:id="rId37"/>
    <p:sldId id="384" r:id="rId38"/>
    <p:sldId id="385" r:id="rId39"/>
    <p:sldId id="386" r:id="rId40"/>
    <p:sldId id="38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 Raney" initials="C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9F50"/>
    <a:srgbClr val="C9BA81"/>
    <a:srgbClr val="4EBE9B"/>
    <a:srgbClr val="0F0B05"/>
    <a:srgbClr val="C2B070"/>
    <a:srgbClr val="C6B578"/>
    <a:srgbClr val="BAAA7C"/>
    <a:srgbClr val="A49056"/>
    <a:srgbClr val="CCB490"/>
    <a:srgbClr val="B8C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77589" autoAdjust="0"/>
  </p:normalViewPr>
  <p:slideViewPr>
    <p:cSldViewPr>
      <p:cViewPr varScale="1">
        <p:scale>
          <a:sx n="46" d="100"/>
          <a:sy n="46" d="100"/>
        </p:scale>
        <p:origin x="437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66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5411-9D29-4EF0-92A8-11CDD5D4C83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0C517-DB3C-4F02-9F00-104D4894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9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Geologic Column—the Discovery and Contents of the Cenozoic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20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enlarged diagram</a:t>
            </a:r>
            <a:r>
              <a:rPr lang="en-US" baseline="0" dirty="0" smtClean="0"/>
              <a:t> of the Cenozoic erathem shows the subdivisions suggested by Lyell.  </a:t>
            </a:r>
            <a:r>
              <a:rPr lang="en-US" dirty="0" smtClean="0"/>
              <a:t>He called these subdivisions epochs, which expressed his desire to show that geological processes happened slowly over long time intervals.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40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It is interesting that he suggested these subdivisions to discredit belief in the Bible / before he published his work on uniformitarianism, / and well before Darwin’s proposal of evolution.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11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decades later, in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1940’s, when belief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evolution had become nearly universal, /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vertebrate paleontologists working in North America subdivided Lyell’s epochs into even smaller units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…which they called  the North American Land Mammal Ages.  The idea of the land mammal ages was based on the belief of these scientists in evolution.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33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 the difference between </a:t>
            </a:r>
            <a:r>
              <a:rPr lang="en-US" dirty="0" err="1" smtClean="0"/>
              <a:t>chronostratigraphic</a:t>
            </a:r>
            <a:r>
              <a:rPr lang="en-US" dirty="0" smtClean="0"/>
              <a:t> and </a:t>
            </a:r>
            <a:r>
              <a:rPr lang="en-US" dirty="0" err="1" smtClean="0"/>
              <a:t>geochronologic</a:t>
            </a:r>
            <a:r>
              <a:rPr lang="en-US" baseline="0" dirty="0" smtClean="0"/>
              <a:t> terms?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7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term “age” is a </a:t>
            </a:r>
            <a:r>
              <a:rPr lang="en-US" baseline="0" dirty="0" err="1" smtClean="0"/>
              <a:t>geochronologic</a:t>
            </a:r>
            <a:r>
              <a:rPr lang="en-US" baseline="0" dirty="0" smtClean="0"/>
              <a:t> term, which includes both the layers themselves and the inferred time associated with them.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84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Referring to these divisions as stages instead, means we are talking just about the layers, without the inferred millions of years of time associated with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60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though the idea of the land mammal ages was based on a belief evolution, the layers were still named the same way as the Paleozoic and Mesozoic--based on fossil communities from a specific place and in a specific sequence.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19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one of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two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 within the Pleistocene epoch was named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Irvingtonian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fossils discovered in Irvington, 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53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Blancan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age is named for fossils found in Mt. Blanco, TX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70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presentation we will explore the Cenozoic erathem--learning how its layers were first discovered and what kinds of fossils are found in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13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four ages in the Miocene got its name from the Barstow Formation in CA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67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one of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four ages in the Oligocene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 its name from fossils found in Whitney, 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89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name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Bridgerian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came from the Bridger Formation in Wyoming and is the name of one of four different ages in the Eocene epoch.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69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Paleocene includes four different land mammal ages as well, one of which was</a:t>
            </a:r>
            <a:r>
              <a:rPr lang="en-US" baseline="0" dirty="0" smtClean="0"/>
              <a:t> named for fossils found in Clark’s Fork Basin, WY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02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see, 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names for the various “ages” are based on a succession of fossil communities,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biomes, preserved at specific places.  They do not necessarily mean evolution.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143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kinds of fossils are found in these Cenozoic fossil communities?  A wide variety of creatures including invertebrates, fish, reptiles, and birds.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the</a:t>
            </a:r>
            <a:r>
              <a:rPr lang="en-US" baseline="0" dirty="0" smtClean="0"/>
              <a:t> most well known creatures from the Cenozoic layers are mammals--/ like woolly mammoths / and saber-toothed tigers.  Because of the variety and number of mammal fossils found there, the Cenozoic has been called the age of mammals. 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dirty="0" smtClean="0"/>
              <a:t>Both mammoth pics and cat pic from </a:t>
            </a:r>
            <a:r>
              <a:rPr lang="en-US" dirty="0" err="1" smtClean="0"/>
              <a:t>iStock</a:t>
            </a:r>
            <a:r>
              <a:rPr lang="en-US" dirty="0" smtClean="0"/>
              <a:t> (not sure about cat bones,</a:t>
            </a:r>
            <a:r>
              <a:rPr lang="en-US" baseline="0" dirty="0" smtClean="0"/>
              <a:t> but it has been used before)</a:t>
            </a:r>
            <a:endParaRPr lang="en-US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62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spent some time learning about the geologic column—how</a:t>
            </a:r>
            <a:r>
              <a:rPr lang="en-US" baseline="0" dirty="0" smtClean="0"/>
              <a:t> the various systems got their names…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… and a little bit about what kinds of fossils are found in them.  Why is this important?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314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important to understand that the sequence of fossils in</a:t>
            </a:r>
            <a:r>
              <a:rPr lang="en-US" baseline="0" dirty="0" smtClean="0"/>
              <a:t> the geologic column is real, observable data.  / It is also important to understand that the evolutionary interpretation of the geologic column was added later.  But is evolution the best explanation for the fossil record?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5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Recall how the various systems of the Paleozoic and Mesozoic </a:t>
            </a:r>
            <a:r>
              <a:rPr lang="en-US" baseline="0" dirty="0" err="1" smtClean="0"/>
              <a:t>erathems</a:t>
            </a:r>
            <a:r>
              <a:rPr lang="en-US" baseline="0" dirty="0" smtClean="0"/>
              <a:t> were named for places, tribes, or characteristics of the rocks.  There was nothing evolutionary connected with these sections of the geologic column at first.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our next presentation, we will talk</a:t>
            </a:r>
            <a:r>
              <a:rPr lang="en-US" baseline="0" dirty="0" smtClean="0"/>
              <a:t> about whether or not there is actually evidence within the geologic column </a:t>
            </a:r>
            <a:r>
              <a:rPr lang="en-US" baseline="0" smtClean="0"/>
              <a:t>for evolution.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435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65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870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897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84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of the layers and fossils were studied throughout much of the 19</a:t>
            </a:r>
            <a:r>
              <a:rPr lang="en-US" baseline="30000" dirty="0" smtClean="0"/>
              <a:t>th</a:t>
            </a:r>
            <a:r>
              <a:rPr lang="en-US" dirty="0" smtClean="0"/>
              <a:t> century by</a:t>
            </a:r>
            <a:r>
              <a:rPr lang="en-US" baseline="0" dirty="0" smtClean="0"/>
              <a:t> people who believed in the Bible.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It was not until after most of these systems were named that Darwin’s theory of evolution was published in 1859…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even though some of </a:t>
            </a:r>
            <a:r>
              <a:rPr lang="en-US" smtClean="0"/>
              <a:t>the lower systems were </a:t>
            </a:r>
            <a:r>
              <a:rPr lang="en-US" dirty="0" smtClean="0"/>
              <a:t>named by scientists who believed in the Bible, / evolutionary</a:t>
            </a:r>
            <a:r>
              <a:rPr lang="en-US" baseline="0" dirty="0" smtClean="0"/>
              <a:t> ideas were influential in the naming of the various subdivisions of the Cenozoic erathem.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Near the end of the 18</a:t>
            </a:r>
            <a:r>
              <a:rPr lang="en-US" baseline="30000" dirty="0" smtClean="0"/>
              <a:t>th</a:t>
            </a:r>
            <a:r>
              <a:rPr lang="en-US" dirty="0" smtClean="0"/>
              <a:t> century, a geologist</a:t>
            </a:r>
            <a:r>
              <a:rPr lang="en-US" baseline="0" dirty="0" smtClean="0"/>
              <a:t> </a:t>
            </a:r>
            <a:r>
              <a:rPr lang="en-US" dirty="0" smtClean="0"/>
              <a:t>named James Hutton published a book introducing uniformitarianism—the idea that earth’s history can be best explained by looking at the</a:t>
            </a:r>
            <a:r>
              <a:rPr lang="en-US" baseline="0" dirty="0" smtClean="0"/>
              <a:t> geological processes happening around us in the present.  / Several decades later, this idea was popularized by a geologist named Charles Lyell.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75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These men, and this idea, are responsible for the idea that the geologic column formed over many millions of years instead of during the biblical flood.</a:t>
            </a:r>
          </a:p>
          <a:p>
            <a:r>
              <a:rPr lang="en-US" baseline="0" dirty="0" smtClean="0"/>
              <a:t>(pictures from </a:t>
            </a:r>
            <a:r>
              <a:rPr lang="en-US" baseline="0" dirty="0" err="1" smtClean="0"/>
              <a:t>thinkstock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62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Charles</a:t>
            </a:r>
            <a:r>
              <a:rPr lang="en-US" baseline="0" dirty="0" smtClean="0"/>
              <a:t> Lyell suggested subdivisions of the Cenozoic—which was called the Tertiary at the time--to directly challenge the Biblical flood and to advance the idea of uniformitarianism.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76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1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18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3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5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58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72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80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47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5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0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57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96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5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80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6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77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61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50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00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1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66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82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34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0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33"/>
                    </a14:imgEffect>
                    <a14:imgEffect>
                      <a14:saturation sat="127000"/>
                    </a14:imgEffect>
                    <a14:imgEffect>
                      <a14:brightnessContrast bright="-8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9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954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24.png"/><Relationship Id="rId19" Type="http://schemas.microsoft.com/office/2007/relationships/hdphoto" Target="../media/hdphoto8.wdp"/><Relationship Id="rId4" Type="http://schemas.openxmlformats.org/officeDocument/2006/relationships/image" Target="../media/image21.png"/><Relationship Id="rId9" Type="http://schemas.microsoft.com/office/2007/relationships/hdphoto" Target="../media/hdphoto4.wdp"/><Relationship Id="rId1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514600"/>
            <a:ext cx="12573000" cy="137307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The Geologic Column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52600" y="3530513"/>
            <a:ext cx="8921451" cy="111768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Discovery and Contents of the Cenozoic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1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4" name="Rectangle 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6" name="Right Arrow 15"/>
          <p:cNvSpPr/>
          <p:nvPr/>
        </p:nvSpPr>
        <p:spPr>
          <a:xfrm rot="4131019">
            <a:off x="1371601" y="1460839"/>
            <a:ext cx="1447800" cy="6858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724401" y="0"/>
            <a:ext cx="1371599" cy="762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800000">
            <a:off x="6934200" y="5493540"/>
            <a:ext cx="1600200" cy="67152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8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00416 -0.70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46382" y="4876800"/>
            <a:ext cx="2621618" cy="838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Lower Silurian Renamed  </a:t>
            </a:r>
            <a:r>
              <a:rPr lang="en-US" sz="2800" dirty="0">
                <a:solidFill>
                  <a:schemeClr val="tx1"/>
                </a:solidFill>
              </a:rPr>
              <a:t>Ordovician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2819401"/>
            <a:ext cx="1545286" cy="343969"/>
          </a:xfrm>
          <a:prstGeom prst="rect">
            <a:avLst/>
          </a:prstGeom>
          <a:solidFill>
            <a:srgbClr val="7B7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886201"/>
            <a:ext cx="2455576" cy="4851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0" y="3449564"/>
            <a:ext cx="2455576" cy="430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Pennsylvanian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52440" y="4191000"/>
            <a:ext cx="1672561" cy="463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 Permian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0" y="3429000"/>
            <a:ext cx="1447800" cy="5624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2667000"/>
            <a:ext cx="1572572" cy="47017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86201" y="4654190"/>
            <a:ext cx="2514601" cy="8322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Terrace </a:t>
            </a:r>
            <a:r>
              <a:rPr lang="en-US" dirty="0" err="1">
                <a:solidFill>
                  <a:schemeClr val="tx1"/>
                </a:solidFill>
              </a:rPr>
              <a:t>Cretace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Cretaceous</a:t>
            </a:r>
            <a:r>
              <a:rPr lang="en-US" dirty="0">
                <a:solidFill>
                  <a:schemeClr val="tx1"/>
                </a:solidFill>
              </a:rPr>
              <a:t> (later)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1447800"/>
            <a:ext cx="9144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154882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1795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65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919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12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104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46382" y="1548826"/>
            <a:ext cx="140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1840s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726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1879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2209800" y="20574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3657600" y="2057400"/>
            <a:ext cx="356714" cy="1219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5053486" y="2133600"/>
            <a:ext cx="356714" cy="238826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6120286" y="21336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339486" y="2133600"/>
            <a:ext cx="356714" cy="1143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8558686" y="2133600"/>
            <a:ext cx="356714" cy="19951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9777886" y="2133600"/>
            <a:ext cx="356714" cy="2743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796"/>
            <a:ext cx="1219200" cy="1445004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>
            <a:off x="7733872" y="1159809"/>
            <a:ext cx="356714" cy="5334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C:\Users\Carol Raney\OneDrive\Thinkstock downloads\1705969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364" y="228600"/>
            <a:ext cx="867236" cy="105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own Arrow 30"/>
          <p:cNvSpPr/>
          <p:nvPr/>
        </p:nvSpPr>
        <p:spPr>
          <a:xfrm>
            <a:off x="9168286" y="1219200"/>
            <a:ext cx="356714" cy="5334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561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3800" y="909930"/>
            <a:ext cx="1896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1940s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43095"/>
            <a:ext cx="3049524" cy="40633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4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</p:spTree>
    <p:extLst>
      <p:ext uri="{BB962C8B-B14F-4D97-AF65-F5344CB8AC3E}">
        <p14:creationId xmlns:p14="http://schemas.microsoft.com/office/powerpoint/2010/main" val="186899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11430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Important Terminology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Chronostratigraphic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smtClean="0">
                <a:solidFill>
                  <a:srgbClr val="FFFF00"/>
                </a:solidFill>
              </a:rPr>
              <a:t>layers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Eonothem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Erathem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System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Series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Stage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 err="1">
                <a:solidFill>
                  <a:schemeClr val="bg1"/>
                </a:solidFill>
              </a:rPr>
              <a:t>Geochronologic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(</a:t>
            </a:r>
            <a:r>
              <a:rPr lang="en-US" dirty="0" smtClean="0">
                <a:solidFill>
                  <a:srgbClr val="FFFF00"/>
                </a:solidFill>
              </a:rPr>
              <a:t>time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Eon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Era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Period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Epoch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Age </a:t>
            </a:r>
          </a:p>
        </p:txBody>
      </p:sp>
    </p:spTree>
    <p:extLst>
      <p:ext uri="{BB962C8B-B14F-4D97-AF65-F5344CB8AC3E}">
        <p14:creationId xmlns:p14="http://schemas.microsoft.com/office/powerpoint/2010/main" val="395039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Chronostratigraphic</a:t>
            </a:r>
            <a:r>
              <a:rPr lang="en-US" dirty="0" smtClean="0">
                <a:solidFill>
                  <a:schemeClr val="bg1"/>
                </a:solidFill>
              </a:rPr>
              <a:t> (layers)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Eonothem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Erathem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System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Series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Stage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 err="1">
                <a:solidFill>
                  <a:schemeClr val="bg1"/>
                </a:solidFill>
              </a:rPr>
              <a:t>Geochronologic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(time)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Eon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Era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Period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Epoch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Age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11430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Important Terminology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55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Chronostratigraphic</a:t>
            </a:r>
            <a:r>
              <a:rPr lang="en-US" dirty="0" smtClean="0">
                <a:solidFill>
                  <a:schemeClr val="bg1"/>
                </a:solidFill>
              </a:rPr>
              <a:t> (layers)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Eonothem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Erathem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System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Series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Stage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 err="1">
                <a:solidFill>
                  <a:schemeClr val="bg1"/>
                </a:solidFill>
              </a:rPr>
              <a:t>Geochronologic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(time)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Eon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Era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Period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Epoch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Age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11430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Important Terminology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</p:spTree>
    <p:extLst>
      <p:ext uri="{BB962C8B-B14F-4D97-AF65-F5344CB8AC3E}">
        <p14:creationId xmlns:p14="http://schemas.microsoft.com/office/powerpoint/2010/main" val="68013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78108" y="609601"/>
            <a:ext cx="2604093" cy="8382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Irvingtonian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Irvington,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6244632" y="990601"/>
            <a:ext cx="1133475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0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2170" y="1447796"/>
            <a:ext cx="3726263" cy="6858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Blancan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Mt. Blanco, TX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</p:spTree>
    <p:extLst>
      <p:ext uri="{BB962C8B-B14F-4D97-AF65-F5344CB8AC3E}">
        <p14:creationId xmlns:p14="http://schemas.microsoft.com/office/powerpoint/2010/main" val="177857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6380" y="2184265"/>
            <a:ext cx="6447952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1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93399" y="522533"/>
            <a:ext cx="6470933" cy="16617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Cenozoic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32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95170" y="2133596"/>
            <a:ext cx="2587031" cy="1066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Barstovian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Barstow Formation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Barstow, CA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44632" y="2626867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7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91401" y="3200402"/>
            <a:ext cx="2587031" cy="1066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Whitneyan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Whitney, 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44633" y="3429005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2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91401" y="4267202"/>
            <a:ext cx="2587031" cy="1066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Bridgerian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Bridger Formation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Wyoming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48401" y="4712369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4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91401" y="5334001"/>
            <a:ext cx="2587031" cy="9905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Clarksforkian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Clark’s Fork Basin, WY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44633" y="5334001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378108" y="609601"/>
            <a:ext cx="2604093" cy="8382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Irvingtonian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Irvington, CA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48401" y="990601"/>
            <a:ext cx="1133475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252170" y="1447796"/>
            <a:ext cx="3726263" cy="6858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                           </a:t>
            </a:r>
            <a:r>
              <a:rPr lang="en-US" sz="2400" b="1" dirty="0" err="1">
                <a:solidFill>
                  <a:schemeClr val="tx1"/>
                </a:solidFill>
              </a:rPr>
              <a:t>Blancan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                           Mt. Blanco, TX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95170" y="2133596"/>
            <a:ext cx="2587031" cy="11430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Barstovian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Barstow Formation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Barstow, CA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244632" y="2626867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391401" y="3200402"/>
            <a:ext cx="2587031" cy="1066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Whitneyan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Whitney, NE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44633" y="3429005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391401" y="4267202"/>
            <a:ext cx="2587031" cy="1066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Bridgerian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Bridger Formation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Wyoming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48401" y="4712369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391401" y="5334001"/>
            <a:ext cx="2587031" cy="9905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Clarksforkian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Clark’s Fork Basin, WY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244633" y="5334001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0372">
            <a:off x="6309124" y="-34843"/>
            <a:ext cx="3560705" cy="23727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095" y="304800"/>
            <a:ext cx="2544213" cy="169654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99635" y="304800"/>
            <a:ext cx="2760372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99635" y="728172"/>
            <a:ext cx="2760372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99635" y="1151544"/>
            <a:ext cx="2760372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99635" y="1574916"/>
            <a:ext cx="2760372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99635" y="1998288"/>
            <a:ext cx="2760372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99635" y="2421660"/>
            <a:ext cx="2760372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899635" y="2845032"/>
            <a:ext cx="2760372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99635" y="3268404"/>
            <a:ext cx="2760372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99635" y="3691776"/>
            <a:ext cx="2760372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90670" y="4115148"/>
            <a:ext cx="276442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90670" y="4545452"/>
            <a:ext cx="276442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899635" y="4961892"/>
            <a:ext cx="2760372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899635" y="5385264"/>
            <a:ext cx="2760372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0" y="5815569"/>
            <a:ext cx="4045491" cy="8568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42" name="Rectangle 41"/>
          <p:cNvSpPr/>
          <p:nvPr/>
        </p:nvSpPr>
        <p:spPr>
          <a:xfrm rot="16200000">
            <a:off x="34662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43" name="Rectangle 42"/>
          <p:cNvSpPr/>
          <p:nvPr/>
        </p:nvSpPr>
        <p:spPr>
          <a:xfrm rot="16200000">
            <a:off x="877210" y="1822607"/>
            <a:ext cx="1270116" cy="7747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44" name="Rectangle 43"/>
          <p:cNvSpPr/>
          <p:nvPr/>
        </p:nvSpPr>
        <p:spPr>
          <a:xfrm rot="16200000">
            <a:off x="873745" y="555956"/>
            <a:ext cx="1277049" cy="774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45" name="Rectangle 44"/>
          <p:cNvSpPr/>
          <p:nvPr/>
        </p:nvSpPr>
        <p:spPr>
          <a:xfrm rot="16200000">
            <a:off x="-1874283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42" y="-154197"/>
            <a:ext cx="2139771" cy="26114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90670" y="304797"/>
            <a:ext cx="2681330" cy="127011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899635" y="304800"/>
            <a:ext cx="2760372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99635" y="728172"/>
            <a:ext cx="2760372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99635" y="1151544"/>
            <a:ext cx="2760372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99635" y="1574916"/>
            <a:ext cx="2760372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99635" y="1998288"/>
            <a:ext cx="2760372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99635" y="2421660"/>
            <a:ext cx="2760372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899635" y="2845032"/>
            <a:ext cx="2760372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99635" y="3268404"/>
            <a:ext cx="2760372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99635" y="3691776"/>
            <a:ext cx="2760372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90670" y="4115148"/>
            <a:ext cx="276442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90670" y="4545452"/>
            <a:ext cx="276442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899635" y="4961892"/>
            <a:ext cx="2760372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899635" y="5385264"/>
            <a:ext cx="2760372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0" y="5815569"/>
            <a:ext cx="4045491" cy="8568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42" name="Rectangle 41"/>
          <p:cNvSpPr/>
          <p:nvPr/>
        </p:nvSpPr>
        <p:spPr>
          <a:xfrm rot="16200000">
            <a:off x="34662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43" name="Rectangle 42"/>
          <p:cNvSpPr/>
          <p:nvPr/>
        </p:nvSpPr>
        <p:spPr>
          <a:xfrm rot="16200000">
            <a:off x="877210" y="1822607"/>
            <a:ext cx="1270116" cy="7747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44" name="Rectangle 43"/>
          <p:cNvSpPr/>
          <p:nvPr/>
        </p:nvSpPr>
        <p:spPr>
          <a:xfrm rot="16200000">
            <a:off x="873745" y="555956"/>
            <a:ext cx="1277049" cy="774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45" name="Rectangle 44"/>
          <p:cNvSpPr/>
          <p:nvPr/>
        </p:nvSpPr>
        <p:spPr>
          <a:xfrm rot="16200000">
            <a:off x="-1874283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90670" y="304797"/>
            <a:ext cx="2681330" cy="127011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32279"/>
            <a:ext cx="3383149" cy="4045138"/>
          </a:xfrm>
          <a:prstGeom prst="rect">
            <a:avLst/>
          </a:prstGeom>
        </p:spPr>
      </p:pic>
      <p:pic>
        <p:nvPicPr>
          <p:cNvPr id="46" name="Content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49975"/>
            <a:ext cx="4031778" cy="302383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72680"/>
            <a:ext cx="1828800" cy="14854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969335"/>
            <a:ext cx="1504978" cy="1287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28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52" name="Rectangle 51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53" name="Rectangle 52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54" name="Rectangle 53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55" name="Rectangle 54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</p:spTree>
    <p:extLst>
      <p:ext uri="{BB962C8B-B14F-4D97-AF65-F5344CB8AC3E}">
        <p14:creationId xmlns:p14="http://schemas.microsoft.com/office/powerpoint/2010/main" val="339243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52" name="Rectangle 51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53" name="Rectangle 52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54" name="Rectangle 53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55" name="Rectangle 54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5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93" y="377514"/>
            <a:ext cx="914400" cy="11159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6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94" y="1780228"/>
            <a:ext cx="1016731" cy="7509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24400"/>
            <a:ext cx="948730" cy="1268014"/>
          </a:xfrm>
          <a:prstGeom prst="rect">
            <a:avLst/>
          </a:prstGeom>
        </p:spPr>
      </p:pic>
      <p:pic>
        <p:nvPicPr>
          <p:cNvPr id="26" name="Content Placeholder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645743"/>
            <a:ext cx="1448216" cy="9906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69" b="96004" l="3681" r="95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526" y="3802552"/>
            <a:ext cx="1428589" cy="10716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91" y="1482944"/>
            <a:ext cx="1307015" cy="13070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727" y="364037"/>
            <a:ext cx="921724" cy="1102080"/>
          </a:xfrm>
          <a:prstGeom prst="rect">
            <a:avLst/>
          </a:prstGeom>
        </p:spPr>
      </p:pic>
      <p:pic>
        <p:nvPicPr>
          <p:cNvPr id="36" name="Content Placeholder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46" y="490542"/>
            <a:ext cx="1162092" cy="8715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3" b="97509" l="0" r="99253">
                        <a14:backgroundMark x1="45472" y1="75342" x2="45472" y2="75342"/>
                        <a14:backgroundMark x1="25864" y1="72727" x2="25864" y2="72727"/>
                        <a14:backgroundMark x1="34641" y1="73350" x2="34641" y2="73350"/>
                        <a14:backgroundMark x1="42017" y1="72727" x2="42017" y2="72727"/>
                        <a14:backgroundMark x1="43044" y1="78580" x2="43044" y2="78580"/>
                        <a14:backgroundMark x1="54715" y1="82441" x2="54715" y2="82441"/>
                        <a14:backgroundMark x1="60598" y1="75965" x2="60598" y2="75965"/>
                        <a14:backgroundMark x1="70868" y1="75342" x2="70868" y2="75342"/>
                        <a14:backgroundMark x1="62558" y1="79950" x2="62558" y2="7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57" y="1350833"/>
            <a:ext cx="1924938" cy="14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0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469670"/>
            <a:ext cx="10972800" cy="1143000"/>
          </a:xfrm>
        </p:spPr>
        <p:txBody>
          <a:bodyPr/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Summary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 sequence of fossils in the geologic column is real, observable data. </a:t>
            </a:r>
          </a:p>
          <a:p>
            <a:pPr marL="514350" indent="-514350"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 evolutionary interpretation of the geologic column was added later. 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33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7000" y="710265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Named for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1800" y="1425435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Places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81800" y="14478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Tribes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62700" y="1371601"/>
            <a:ext cx="415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Characteristics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304800"/>
            <a:ext cx="2760372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40428" y="728172"/>
            <a:ext cx="2760372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40428" y="1151544"/>
            <a:ext cx="2760372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40428" y="1574916"/>
            <a:ext cx="2760372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640428" y="1998288"/>
            <a:ext cx="2760372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40428" y="2845032"/>
            <a:ext cx="2760372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40428" y="3268404"/>
            <a:ext cx="2760372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40428" y="3691776"/>
            <a:ext cx="2760372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31463" y="4115148"/>
            <a:ext cx="276442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31463" y="4545452"/>
            <a:ext cx="276442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640428" y="4961892"/>
            <a:ext cx="2760372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40428" y="5385264"/>
            <a:ext cx="2760372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350393" y="5815569"/>
            <a:ext cx="4045491" cy="8568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49" name="Rectangle 48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50" name="Rectangle 49"/>
          <p:cNvSpPr/>
          <p:nvPr/>
        </p:nvSpPr>
        <p:spPr>
          <a:xfrm rot="16200000">
            <a:off x="2618003" y="1822607"/>
            <a:ext cx="1270116" cy="7747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51" name="Rectangle 50"/>
          <p:cNvSpPr/>
          <p:nvPr/>
        </p:nvSpPr>
        <p:spPr>
          <a:xfrm rot="16200000">
            <a:off x="2614538" y="555956"/>
            <a:ext cx="1277049" cy="774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52" name="Rectangle 51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640428" y="2421660"/>
            <a:ext cx="2760372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pic>
        <p:nvPicPr>
          <p:cNvPr id="33" name="Picture 2" descr="C:\Users\Carol Raney\OneDrive\Thinkstock downloads\1647863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29" y="2514601"/>
            <a:ext cx="4334571" cy="213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0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37" grpId="0"/>
      <p:bldP spid="37" grpId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1692" y="2590800"/>
            <a:ext cx="9601200" cy="1373070"/>
          </a:xfrm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The Geologic Column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268241" y="3505200"/>
            <a:ext cx="6108101" cy="111768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Does It Show Evolution?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8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1a] Zion National Park 489588635, </a:t>
            </a:r>
            <a:r>
              <a:rPr lang="en-US" dirty="0" err="1"/>
              <a:t>kaiborder</a:t>
            </a:r>
            <a:r>
              <a:rPr lang="en-US" dirty="0"/>
              <a:t>, Thinkstock, </a:t>
            </a:r>
            <a:r>
              <a:rPr lang="en-US" dirty="0">
                <a:ea typeface="Calibri" panose="020F0502020204030204" pitchFamily="34" charset="0"/>
              </a:rPr>
              <a:t>Thinkstock Image Subscription Agreement</a:t>
            </a:r>
          </a:p>
          <a:p>
            <a:pPr algn="l"/>
            <a:r>
              <a:rPr lang="en-US" dirty="0">
                <a:ea typeface="Calibri" panose="020F0502020204030204" pitchFamily="34" charset="0"/>
              </a:rPr>
              <a:t>[1b] </a:t>
            </a:r>
            <a:r>
              <a:rPr lang="en-US" dirty="0"/>
              <a:t>Folded rocks 24286621 </a:t>
            </a:r>
            <a:r>
              <a:rPr lang="en-US" dirty="0" err="1"/>
              <a:t>Matauw</a:t>
            </a:r>
            <a:r>
              <a:rPr lang="en-US" dirty="0"/>
              <a:t>, Getty Images (US), Inc. Subscription Agreement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[1c] Blue Mesa Petrified Forest National Park 479232619, </a:t>
            </a:r>
            <a:r>
              <a:rPr lang="en-US" dirty="0" err="1">
                <a:ea typeface="Calibri" panose="020F0502020204030204" pitchFamily="34" charset="0"/>
              </a:rPr>
              <a:t>estivillml</a:t>
            </a:r>
            <a:r>
              <a:rPr lang="en-US" dirty="0">
                <a:ea typeface="Calibri" panose="020F0502020204030204" pitchFamily="34" charset="0"/>
              </a:rPr>
              <a:t>, </a:t>
            </a:r>
            <a:r>
              <a:rPr lang="en-US" dirty="0"/>
              <a:t>Thinkstock, Thinkstock Image Subscription Agreement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[1d] Bryce Canyon National Park, Keith Snyder</a:t>
            </a:r>
          </a:p>
          <a:p>
            <a:pPr algn="l"/>
            <a:r>
              <a:rPr lang="en-US" dirty="0">
                <a:ea typeface="Calibri" panose="020F0502020204030204" pitchFamily="34" charset="0"/>
              </a:rPr>
              <a:t>[1e]</a:t>
            </a:r>
            <a:r>
              <a:rPr lang="en-US" dirty="0"/>
              <a:t> Folded rocks, Raul </a:t>
            </a:r>
            <a:r>
              <a:rPr lang="en-US" dirty="0" err="1"/>
              <a:t>Esperante</a:t>
            </a:r>
            <a:r>
              <a:rPr lang="en-US" dirty="0"/>
              <a:t>, used with permission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[1f] </a:t>
            </a:r>
            <a:r>
              <a:rPr lang="en-US" dirty="0"/>
              <a:t>Grand Canyon, taken by Ed </a:t>
            </a:r>
            <a:r>
              <a:rPr lang="en-US" dirty="0" err="1"/>
              <a:t>Chatelain</a:t>
            </a:r>
            <a:r>
              <a:rPr lang="en-US" dirty="0"/>
              <a:t>, used with </a:t>
            </a:r>
            <a:r>
              <a:rPr lang="en-US" dirty="0" smtClean="0"/>
              <a:t>permission</a:t>
            </a:r>
          </a:p>
          <a:p>
            <a:pPr algn="l"/>
            <a:r>
              <a:rPr lang="en-US" dirty="0" smtClean="0"/>
              <a:t>[3]</a:t>
            </a:r>
            <a:r>
              <a:rPr lang="en-US" dirty="0"/>
              <a:t> World Map 164786370, </a:t>
            </a:r>
            <a:r>
              <a:rPr lang="en-US" dirty="0" err="1"/>
              <a:t>bogdanserban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 smtClean="0"/>
              <a:t>[5]</a:t>
            </a:r>
            <a:r>
              <a:rPr lang="en-US" dirty="0"/>
              <a:t> Charles Darwin 16835919, </a:t>
            </a:r>
            <a:r>
              <a:rPr lang="en-US" dirty="0" smtClean="0"/>
              <a:t>picture,</a:t>
            </a:r>
            <a:r>
              <a:rPr lang="en-US" dirty="0"/>
              <a:t> Getty Images (US), Inc. Subscription </a:t>
            </a:r>
            <a:r>
              <a:rPr lang="en-US" dirty="0" smtClean="0"/>
              <a:t>Agreement </a:t>
            </a:r>
          </a:p>
          <a:p>
            <a:pPr algn="l"/>
            <a:r>
              <a:rPr lang="en-US" dirty="0" smtClean="0"/>
              <a:t>[7a]</a:t>
            </a:r>
            <a:r>
              <a:rPr lang="en-US" dirty="0"/>
              <a:t> James Hutton 92846333, </a:t>
            </a:r>
            <a:r>
              <a:rPr lang="en-US" dirty="0" smtClean="0"/>
              <a:t>Photos.com,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[7b]</a:t>
            </a:r>
            <a:r>
              <a:rPr lang="en-US" dirty="0"/>
              <a:t> Charles </a:t>
            </a:r>
            <a:r>
              <a:rPr lang="en-US" dirty="0" smtClean="0"/>
              <a:t>Lyell 92822906, Photos.com, </a:t>
            </a:r>
            <a:r>
              <a:rPr lang="en-US" dirty="0"/>
              <a:t>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/>
              <a:t>[9a] Noah's Ark </a:t>
            </a:r>
            <a:r>
              <a:rPr lang="en-US" dirty="0" smtClean="0"/>
              <a:t>12550737</a:t>
            </a:r>
            <a:r>
              <a:rPr lang="en-US" dirty="0"/>
              <a:t>, </a:t>
            </a:r>
            <a:r>
              <a:rPr lang="en-US" dirty="0" err="1" smtClean="0"/>
              <a:t>jgroup</a:t>
            </a:r>
            <a:r>
              <a:rPr lang="en-US" dirty="0" smtClean="0"/>
              <a:t>,</a:t>
            </a:r>
            <a:r>
              <a:rPr lang="en-US" dirty="0"/>
              <a:t> Getty Images (US), Inc.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[12] North America 469783859m /Alexander </a:t>
            </a:r>
            <a:r>
              <a:rPr lang="en-US" dirty="0" err="1" smtClean="0"/>
              <a:t>Zam</a:t>
            </a:r>
            <a:r>
              <a:rPr lang="en-US" dirty="0" smtClean="0"/>
              <a:t>, </a:t>
            </a:r>
            <a:r>
              <a:rPr lang="en-US" dirty="0"/>
              <a:t>Thinkstock, Thinkstock Image Subscription Agreement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62426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[25a]</a:t>
            </a:r>
            <a:r>
              <a:rPr lang="en-US" dirty="0"/>
              <a:t> </a:t>
            </a:r>
            <a:r>
              <a:rPr lang="en-US" dirty="0" smtClean="0"/>
              <a:t>Flightless </a:t>
            </a:r>
            <a:r>
              <a:rPr lang="en-US" dirty="0"/>
              <a:t>Moa bird 98193400, Elaine Anderson, Thinkstock, Thinkstock Image Subscription Agreement</a:t>
            </a:r>
            <a:endParaRPr lang="en-US" dirty="0" smtClean="0"/>
          </a:p>
          <a:p>
            <a:pPr algn="l"/>
            <a:r>
              <a:rPr lang="en-US" dirty="0" smtClean="0"/>
              <a:t>[25b] </a:t>
            </a:r>
            <a:r>
              <a:rPr lang="en-US" dirty="0"/>
              <a:t>Illustration of a crocodile 102115724, Dorling </a:t>
            </a:r>
            <a:r>
              <a:rPr lang="en-US" dirty="0" smtClean="0"/>
              <a:t>Kindersley, </a:t>
            </a:r>
            <a:r>
              <a:rPr lang="en-US" dirty="0"/>
              <a:t>Thinkstock Image Subscription Agreement</a:t>
            </a:r>
            <a:endParaRPr lang="en-US" dirty="0" smtClean="0"/>
          </a:p>
          <a:p>
            <a:pPr algn="l"/>
            <a:r>
              <a:rPr lang="en-US" dirty="0" smtClean="0"/>
              <a:t>[25c]</a:t>
            </a:r>
            <a:r>
              <a:rPr lang="en-US" dirty="0"/>
              <a:t> Green lizard (Lacerta </a:t>
            </a:r>
            <a:r>
              <a:rPr lang="en-US" dirty="0" err="1"/>
              <a:t>bilineata</a:t>
            </a:r>
            <a:r>
              <a:rPr lang="en-US" dirty="0" smtClean="0"/>
              <a:t>)</a:t>
            </a:r>
            <a:r>
              <a:rPr lang="en-US" dirty="0"/>
              <a:t> 79711088, Dorling </a:t>
            </a:r>
            <a:r>
              <a:rPr lang="en-US" dirty="0" smtClean="0"/>
              <a:t>Kindersley,</a:t>
            </a:r>
            <a:r>
              <a:rPr lang="en-US" dirty="0"/>
              <a:t>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26a] Woolly Mammoth </a:t>
            </a:r>
            <a:r>
              <a:rPr lang="en-US" dirty="0" smtClean="0"/>
              <a:t>52619872 </a:t>
            </a:r>
            <a:r>
              <a:rPr lang="en-US" dirty="0"/>
              <a:t>aleks1949, Getty Images (US), Inc. Subscription Agreement</a:t>
            </a:r>
            <a:endParaRPr lang="en-US" dirty="0" smtClean="0"/>
          </a:p>
          <a:p>
            <a:pPr algn="l"/>
            <a:r>
              <a:rPr lang="en-US" dirty="0" smtClean="0"/>
              <a:t>[</a:t>
            </a:r>
            <a:r>
              <a:rPr lang="en-US" dirty="0"/>
              <a:t>26b] Mammoth skeleton </a:t>
            </a:r>
            <a:r>
              <a:rPr lang="en-US" dirty="0" smtClean="0"/>
              <a:t>186043 </a:t>
            </a:r>
            <a:r>
              <a:rPr lang="en-US" dirty="0" err="1" smtClean="0"/>
              <a:t>Escaflowne</a:t>
            </a:r>
            <a:r>
              <a:rPr lang="en-US" dirty="0" smtClean="0"/>
              <a:t>,</a:t>
            </a:r>
            <a:r>
              <a:rPr lang="en-US" dirty="0"/>
              <a:t> Getty Images (US), Inc.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26c] Saber-toothed cat skull </a:t>
            </a:r>
            <a:r>
              <a:rPr lang="en-US" dirty="0" smtClean="0"/>
              <a:t>825334 </a:t>
            </a:r>
            <a:r>
              <a:rPr lang="en-US" dirty="0" err="1" smtClean="0"/>
              <a:t>pixeldigits</a:t>
            </a:r>
            <a:r>
              <a:rPr lang="en-US" dirty="0" smtClean="0"/>
              <a:t>, </a:t>
            </a:r>
            <a:r>
              <a:rPr lang="en-US" dirty="0"/>
              <a:t>Getty Images (US), Inc. Subscription Agreement</a:t>
            </a:r>
            <a:endParaRPr lang="en-US" dirty="0" smtClean="0"/>
          </a:p>
          <a:p>
            <a:pPr algn="l"/>
            <a:r>
              <a:rPr lang="en-US" dirty="0" smtClean="0"/>
              <a:t>[</a:t>
            </a:r>
            <a:r>
              <a:rPr lang="en-US" dirty="0"/>
              <a:t>26d] </a:t>
            </a:r>
            <a:r>
              <a:rPr lang="en-US" dirty="0" err="1"/>
              <a:t>Smilodon</a:t>
            </a:r>
            <a:r>
              <a:rPr lang="en-US" dirty="0"/>
              <a:t> cat 22991262 </a:t>
            </a:r>
            <a:r>
              <a:rPr lang="en-US" dirty="0" err="1" smtClean="0"/>
              <a:t>CoreyFore</a:t>
            </a:r>
            <a:r>
              <a:rPr lang="en-US" dirty="0" smtClean="0"/>
              <a:t>,</a:t>
            </a:r>
            <a:r>
              <a:rPr lang="en-US" dirty="0"/>
              <a:t> Getty Images (US), Inc.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[28d]</a:t>
            </a:r>
            <a:r>
              <a:rPr lang="en-US" dirty="0"/>
              <a:t> Triceratops dinosaur 178188198, </a:t>
            </a:r>
            <a:r>
              <a:rPr lang="en-US" dirty="0" err="1" smtClean="0"/>
              <a:t>leonello</a:t>
            </a:r>
            <a:r>
              <a:rPr lang="en-US" dirty="0" smtClean="0"/>
              <a:t>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[28e]</a:t>
            </a:r>
            <a:r>
              <a:rPr lang="en-US" dirty="0"/>
              <a:t> Nautilus </a:t>
            </a:r>
            <a:r>
              <a:rPr lang="en-US" dirty="0" smtClean="0"/>
              <a:t>2 </a:t>
            </a:r>
            <a:r>
              <a:rPr lang="en-US" dirty="0"/>
              <a:t>101401226, Andrey </a:t>
            </a:r>
            <a:r>
              <a:rPr lang="en-US" dirty="0" err="1" smtClean="0"/>
              <a:t>Davidenko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/>
              <a:t>[</a:t>
            </a:r>
            <a:r>
              <a:rPr lang="en-US" dirty="0" smtClean="0"/>
              <a:t>28f]</a:t>
            </a:r>
            <a:r>
              <a:rPr lang="en-US" dirty="0"/>
              <a:t> </a:t>
            </a:r>
            <a:r>
              <a:rPr lang="en-US" dirty="0" err="1"/>
              <a:t>Dorygnathus</a:t>
            </a:r>
            <a:r>
              <a:rPr lang="en-US" dirty="0"/>
              <a:t> </a:t>
            </a:r>
            <a:r>
              <a:rPr lang="en-US" dirty="0" smtClean="0"/>
              <a:t>Pterosaur </a:t>
            </a:r>
            <a:r>
              <a:rPr lang="en-US" dirty="0"/>
              <a:t>187006507, </a:t>
            </a:r>
            <a:r>
              <a:rPr lang="en-US" dirty="0" err="1" smtClean="0"/>
              <a:t>CoreyFord</a:t>
            </a:r>
            <a:r>
              <a:rPr lang="en-US" dirty="0" smtClean="0"/>
              <a:t>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  <a:endParaRPr lang="en-US" dirty="0"/>
          </a:p>
          <a:p>
            <a:pPr algn="l"/>
            <a:r>
              <a:rPr lang="en-US" dirty="0"/>
              <a:t>[28g] </a:t>
            </a:r>
            <a:r>
              <a:rPr lang="en-US" dirty="0" err="1"/>
              <a:t>Dimetrodon</a:t>
            </a:r>
            <a:r>
              <a:rPr lang="en-US" dirty="0"/>
              <a:t> </a:t>
            </a:r>
            <a:r>
              <a:rPr lang="en-US" dirty="0" smtClean="0"/>
              <a:t>178583890</a:t>
            </a:r>
            <a:r>
              <a:rPr lang="en-US" dirty="0"/>
              <a:t>, </a:t>
            </a:r>
            <a:r>
              <a:rPr lang="en-US" dirty="0" err="1"/>
              <a:t>leonello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 smtClean="0"/>
              <a:t>[28h]</a:t>
            </a:r>
            <a:r>
              <a:rPr lang="en-US" dirty="0"/>
              <a:t> </a:t>
            </a:r>
            <a:r>
              <a:rPr lang="en-US" dirty="0" err="1" smtClean="0"/>
              <a:t>Dunkleosteus</a:t>
            </a:r>
            <a:r>
              <a:rPr lang="en-US" dirty="0"/>
              <a:t> 180176590, </a:t>
            </a:r>
            <a:r>
              <a:rPr lang="en-US" dirty="0" smtClean="0"/>
              <a:t>MR1805,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[28i</a:t>
            </a:r>
            <a:r>
              <a:rPr lang="en-US" dirty="0"/>
              <a:t>] </a:t>
            </a:r>
            <a:r>
              <a:rPr lang="en-US" dirty="0" err="1"/>
              <a:t>Elrathia</a:t>
            </a:r>
            <a:r>
              <a:rPr lang="en-US" dirty="0"/>
              <a:t> </a:t>
            </a:r>
            <a:r>
              <a:rPr lang="en-US" dirty="0" err="1"/>
              <a:t>kingii</a:t>
            </a:r>
            <a:r>
              <a:rPr lang="en-US" dirty="0"/>
              <a:t> Trilobite 144970604, Russell </a:t>
            </a:r>
            <a:r>
              <a:rPr lang="en-US" dirty="0" smtClean="0"/>
              <a:t>Shively,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>
              <a:ea typeface="Calibri" panose="020F0502020204030204" pitchFamily="34" charset="0"/>
            </a:endParaRPr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39683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4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112594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103999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100786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151096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6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46382" y="4876800"/>
            <a:ext cx="2621618" cy="838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Lower Silurian Renamed  </a:t>
            </a:r>
            <a:r>
              <a:rPr lang="en-US" sz="2800" dirty="0">
                <a:solidFill>
                  <a:schemeClr val="tx1"/>
                </a:solidFill>
              </a:rPr>
              <a:t>Ordovician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2819401"/>
            <a:ext cx="1545286" cy="343969"/>
          </a:xfrm>
          <a:prstGeom prst="rect">
            <a:avLst/>
          </a:prstGeom>
          <a:solidFill>
            <a:srgbClr val="7B7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886201"/>
            <a:ext cx="2455576" cy="4851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0" y="3449564"/>
            <a:ext cx="2455576" cy="430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Pennsylvanian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52440" y="4191000"/>
            <a:ext cx="1672561" cy="463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 Permian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0" y="3429000"/>
            <a:ext cx="1447800" cy="5624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2667000"/>
            <a:ext cx="1572572" cy="47017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86201" y="4654190"/>
            <a:ext cx="2514601" cy="8322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Terrace </a:t>
            </a:r>
            <a:r>
              <a:rPr lang="en-US" dirty="0" err="1">
                <a:solidFill>
                  <a:schemeClr val="tx1"/>
                </a:solidFill>
              </a:rPr>
              <a:t>Cretace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Cretaceous</a:t>
            </a:r>
            <a:r>
              <a:rPr lang="en-US" dirty="0">
                <a:solidFill>
                  <a:schemeClr val="tx1"/>
                </a:solidFill>
              </a:rPr>
              <a:t> (later)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1447800"/>
            <a:ext cx="9144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154882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1795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65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919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12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104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46382" y="1548826"/>
            <a:ext cx="140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1840s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726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1879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2209800" y="20574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3657600" y="2057400"/>
            <a:ext cx="356714" cy="1219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5053486" y="2133600"/>
            <a:ext cx="356714" cy="238826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6120286" y="21336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339486" y="2133600"/>
            <a:ext cx="356714" cy="1143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8558686" y="2133600"/>
            <a:ext cx="356714" cy="19951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9777886" y="2133600"/>
            <a:ext cx="356714" cy="2743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2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46382" y="4876800"/>
            <a:ext cx="2621618" cy="838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Lower Silurian Renamed  </a:t>
            </a:r>
            <a:r>
              <a:rPr lang="en-US" sz="2800" dirty="0">
                <a:solidFill>
                  <a:schemeClr val="tx1"/>
                </a:solidFill>
              </a:rPr>
              <a:t>Ordovician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2819401"/>
            <a:ext cx="1545286" cy="343969"/>
          </a:xfrm>
          <a:prstGeom prst="rect">
            <a:avLst/>
          </a:prstGeom>
          <a:solidFill>
            <a:srgbClr val="7B7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886201"/>
            <a:ext cx="2455576" cy="4851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0" y="3449564"/>
            <a:ext cx="2455576" cy="430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Pennsylvanian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52440" y="4191000"/>
            <a:ext cx="1672561" cy="463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 Permian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0" y="3429000"/>
            <a:ext cx="1447800" cy="5624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2667000"/>
            <a:ext cx="1572572" cy="47017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86201" y="4654190"/>
            <a:ext cx="2514601" cy="8322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Terrace </a:t>
            </a:r>
            <a:r>
              <a:rPr lang="en-US" dirty="0" err="1">
                <a:solidFill>
                  <a:schemeClr val="tx1"/>
                </a:solidFill>
              </a:rPr>
              <a:t>Cretace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Cretaceous</a:t>
            </a:r>
            <a:r>
              <a:rPr lang="en-US" dirty="0">
                <a:solidFill>
                  <a:schemeClr val="tx1"/>
                </a:solidFill>
              </a:rPr>
              <a:t> (later)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1447800"/>
            <a:ext cx="9144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154882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1795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65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919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12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104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46382" y="1548826"/>
            <a:ext cx="140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1840s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726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1879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2209800" y="20574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3657600" y="2057400"/>
            <a:ext cx="356714" cy="1219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5053486" y="2133600"/>
            <a:ext cx="356714" cy="238826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6120286" y="21336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339486" y="2133600"/>
            <a:ext cx="356714" cy="1143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8558686" y="2133600"/>
            <a:ext cx="356714" cy="19951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9777886" y="2133600"/>
            <a:ext cx="356714" cy="2743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Carol Raney\OneDrive\Thinkstock downloads\170596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364" y="228600"/>
            <a:ext cx="867236" cy="105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Down Arrow 25"/>
          <p:cNvSpPr/>
          <p:nvPr/>
        </p:nvSpPr>
        <p:spPr>
          <a:xfrm>
            <a:off x="9168286" y="1219200"/>
            <a:ext cx="356714" cy="5334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6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50393" y="5815569"/>
            <a:ext cx="4045491" cy="8568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2618003" y="1822607"/>
            <a:ext cx="1270116" cy="7747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2614538" y="555956"/>
            <a:ext cx="1277049" cy="774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4267200" y="3810000"/>
            <a:ext cx="1219200" cy="6096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4252910" y="509204"/>
            <a:ext cx="1219200" cy="6096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5000" y="304797"/>
            <a:ext cx="5985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Evolution influential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46382" y="4876800"/>
            <a:ext cx="2621618" cy="838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Lower Silurian Renamed  </a:t>
            </a:r>
            <a:r>
              <a:rPr lang="en-US" sz="2800" dirty="0">
                <a:solidFill>
                  <a:schemeClr val="tx1"/>
                </a:solidFill>
              </a:rPr>
              <a:t>Ordovician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2819401"/>
            <a:ext cx="1545286" cy="343969"/>
          </a:xfrm>
          <a:prstGeom prst="rect">
            <a:avLst/>
          </a:prstGeom>
          <a:solidFill>
            <a:srgbClr val="7B7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886201"/>
            <a:ext cx="2455576" cy="4851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0" y="3449564"/>
            <a:ext cx="2455576" cy="430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Pennsylvanian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52440" y="4191000"/>
            <a:ext cx="1672561" cy="463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 Permian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0" y="3429000"/>
            <a:ext cx="1447800" cy="5624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2667000"/>
            <a:ext cx="1572572" cy="47017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86201" y="4654190"/>
            <a:ext cx="2514601" cy="8322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Terrace </a:t>
            </a:r>
            <a:r>
              <a:rPr lang="en-US" dirty="0" err="1">
                <a:solidFill>
                  <a:schemeClr val="tx1"/>
                </a:solidFill>
              </a:rPr>
              <a:t>Cretace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Cretaceous</a:t>
            </a:r>
            <a:r>
              <a:rPr lang="en-US" dirty="0">
                <a:solidFill>
                  <a:schemeClr val="tx1"/>
                </a:solidFill>
              </a:rPr>
              <a:t> (later)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1447800"/>
            <a:ext cx="9144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154882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1795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65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919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12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104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46382" y="1548826"/>
            <a:ext cx="140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1840s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726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1879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2209800" y="20574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3657600" y="2057400"/>
            <a:ext cx="356714" cy="1219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5053486" y="2133600"/>
            <a:ext cx="356714" cy="238826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6120286" y="21336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339486" y="2133600"/>
            <a:ext cx="356714" cy="1143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8558686" y="2133600"/>
            <a:ext cx="356714" cy="19951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9777886" y="2133600"/>
            <a:ext cx="356714" cy="2743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38" y="0"/>
            <a:ext cx="1031901" cy="1447800"/>
          </a:xfrm>
          <a:prstGeom prst="rect">
            <a:avLst/>
          </a:prstGeom>
        </p:spPr>
      </p:pic>
      <p:sp>
        <p:nvSpPr>
          <p:cNvPr id="26" name="Down Arrow 25"/>
          <p:cNvSpPr/>
          <p:nvPr/>
        </p:nvSpPr>
        <p:spPr>
          <a:xfrm>
            <a:off x="1622815" y="1146445"/>
            <a:ext cx="356714" cy="5334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796"/>
            <a:ext cx="1219200" cy="1445004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>
            <a:off x="7733872" y="1159809"/>
            <a:ext cx="356714" cy="5334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315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43000"/>
            <a:ext cx="3421566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43000"/>
            <a:ext cx="4050433" cy="4800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5207" y="186332"/>
            <a:ext cx="5561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Uniformitarianism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0" y="5976939"/>
            <a:ext cx="296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James Hutton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5976939"/>
            <a:ext cx="296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Charles Lyell</a:t>
            </a:r>
          </a:p>
        </p:txBody>
      </p:sp>
    </p:spTree>
    <p:extLst>
      <p:ext uri="{BB962C8B-B14F-4D97-AF65-F5344CB8AC3E}">
        <p14:creationId xmlns:p14="http://schemas.microsoft.com/office/powerpoint/2010/main" val="67361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43000"/>
            <a:ext cx="4050433" cy="4800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5207" y="186332"/>
            <a:ext cx="5561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Uniformitarianism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5976939"/>
            <a:ext cx="296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Charles Lyell</a:t>
            </a:r>
          </a:p>
        </p:txBody>
      </p:sp>
      <p:pic>
        <p:nvPicPr>
          <p:cNvPr id="7" name="Picture 2" descr="http://1.bp.blogspot.com/-9lRZYkhRlDU/USx-uJHZJRI/AAAAAAAAG44/ympGwUNNHW4/s1600/vippasstothespiritworld.blogspot_co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769570" y="1905000"/>
            <a:ext cx="509127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ultiply 5"/>
          <p:cNvSpPr/>
          <p:nvPr/>
        </p:nvSpPr>
        <p:spPr>
          <a:xfrm>
            <a:off x="2514600" y="2438400"/>
            <a:ext cx="1937832" cy="2209800"/>
          </a:xfrm>
          <a:prstGeom prst="mathMultiply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49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.4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1990</Words>
  <Application>Microsoft Office PowerPoint</Application>
  <PresentationFormat>Widescreen</PresentationFormat>
  <Paragraphs>483</Paragraphs>
  <Slides>38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Garamond</vt:lpstr>
      <vt:lpstr>Gill Sans Ultra Bold</vt:lpstr>
      <vt:lpstr>Tahoma</vt:lpstr>
      <vt:lpstr>Tunga</vt:lpstr>
      <vt:lpstr>2_Office Theme</vt:lpstr>
      <vt:lpstr>1_Office Theme</vt:lpstr>
      <vt:lpstr>BlackTie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Terminology</vt:lpstr>
      <vt:lpstr>Important Terminology</vt:lpstr>
      <vt:lpstr>Important Terminology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Carol Raney</cp:lastModifiedBy>
  <cp:revision>159</cp:revision>
  <dcterms:created xsi:type="dcterms:W3CDTF">2012-08-15T17:52:08Z</dcterms:created>
  <dcterms:modified xsi:type="dcterms:W3CDTF">2017-01-13T18:26:47Z</dcterms:modified>
</cp:coreProperties>
</file>