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940" r:id="rId2"/>
    <p:sldMasterId id="2147483952" r:id="rId3"/>
  </p:sldMasterIdLst>
  <p:notesMasterIdLst>
    <p:notesMasterId r:id="rId37"/>
  </p:notesMasterIdLst>
  <p:sldIdLst>
    <p:sldId id="270" r:id="rId4"/>
    <p:sldId id="328" r:id="rId5"/>
    <p:sldId id="354" r:id="rId6"/>
    <p:sldId id="382" r:id="rId7"/>
    <p:sldId id="390" r:id="rId8"/>
    <p:sldId id="338" r:id="rId9"/>
    <p:sldId id="339" r:id="rId10"/>
    <p:sldId id="340" r:id="rId11"/>
    <p:sldId id="383" r:id="rId12"/>
    <p:sldId id="386" r:id="rId13"/>
    <p:sldId id="341" r:id="rId14"/>
    <p:sldId id="342" r:id="rId15"/>
    <p:sldId id="387" r:id="rId16"/>
    <p:sldId id="358" r:id="rId17"/>
    <p:sldId id="388" r:id="rId18"/>
    <p:sldId id="366" r:id="rId19"/>
    <p:sldId id="359" r:id="rId20"/>
    <p:sldId id="369" r:id="rId21"/>
    <p:sldId id="361" r:id="rId22"/>
    <p:sldId id="371" r:id="rId23"/>
    <p:sldId id="374" r:id="rId24"/>
    <p:sldId id="364" r:id="rId25"/>
    <p:sldId id="389" r:id="rId26"/>
    <p:sldId id="392" r:id="rId27"/>
    <p:sldId id="393" r:id="rId28"/>
    <p:sldId id="394" r:id="rId29"/>
    <p:sldId id="403" r:id="rId30"/>
    <p:sldId id="396" r:id="rId31"/>
    <p:sldId id="398" r:id="rId32"/>
    <p:sldId id="399" r:id="rId33"/>
    <p:sldId id="400" r:id="rId34"/>
    <p:sldId id="401" r:id="rId35"/>
    <p:sldId id="4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F50"/>
    <a:srgbClr val="0F0B05"/>
    <a:srgbClr val="C9BA81"/>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35" autoAdjust="0"/>
    <p:restoredTop sz="79224" autoAdjust="0"/>
  </p:normalViewPr>
  <p:slideViewPr>
    <p:cSldViewPr>
      <p:cViewPr varScale="1">
        <p:scale>
          <a:sx n="52" d="100"/>
          <a:sy n="52" d="100"/>
        </p:scale>
        <p:origin x="917"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Geologic Column—Relative Age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far, this seems pretty easy.</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3990483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 time later, the green</a:t>
            </a:r>
            <a:r>
              <a:rPr lang="en-US" baseline="0" dirty="0" smtClean="0"/>
              <a:t> layer experienced some erosion, creating this dip.</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405920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a:t>
            </a:r>
            <a:r>
              <a:rPr lang="en-US" baseline="0" dirty="0" smtClean="0"/>
              <a:t> at some point</a:t>
            </a:r>
            <a:r>
              <a:rPr lang="en-US" dirty="0" smtClean="0"/>
              <a:t>, an intrusion of magma came up through cracks in all four layers of rock.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1182100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can’t be sure of, just by looking at this diagram, is</a:t>
            </a:r>
            <a:r>
              <a:rPr lang="en-US" baseline="0" dirty="0" smtClean="0"/>
              <a:t> which one of those happened first.  </a:t>
            </a:r>
            <a:endParaRPr lang="en-US"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a:p>
        </p:txBody>
      </p:sp>
    </p:spTree>
    <p:extLst>
      <p:ext uri="{BB962C8B-B14F-4D97-AF65-F5344CB8AC3E}">
        <p14:creationId xmlns:p14="http://schemas.microsoft.com/office/powerpoint/2010/main" val="315160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Did the erosion happen first / and then the intrusion / or / did the intrusion happen before the erosion?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381650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Unlike our</a:t>
            </a:r>
            <a:r>
              <a:rPr lang="en-US" baseline="0" dirty="0" smtClean="0"/>
              <a:t> diagram, real rocks would probably contain other clues that would help geologists figure out which happened first.  </a:t>
            </a:r>
            <a:r>
              <a:rPr lang="en-US" smtClean="0"/>
              <a:t>If </a:t>
            </a:r>
            <a:r>
              <a:rPr lang="en-US" dirty="0" smtClean="0"/>
              <a:t>we assume the erosion happened</a:t>
            </a:r>
            <a:r>
              <a:rPr lang="en-US" baseline="0" dirty="0" smtClean="0"/>
              <a:t> first</a:t>
            </a:r>
            <a:r>
              <a:rPr lang="en-US" baseline="0" smtClean="0"/>
              <a:t>, / that </a:t>
            </a:r>
            <a:r>
              <a:rPr lang="en-US" baseline="0" dirty="0" smtClean="0"/>
              <a:t>would make </a:t>
            </a:r>
            <a:r>
              <a:rPr lang="en-US" dirty="0" smtClean="0"/>
              <a:t>the magma </a:t>
            </a:r>
            <a:r>
              <a:rPr lang="en-US" smtClean="0"/>
              <a:t>intrusion the </a:t>
            </a:r>
            <a:r>
              <a:rPr lang="en-US" dirty="0" smtClean="0"/>
              <a:t>youngest or most recent of all the features in this formation.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794211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try another one.  Here we see several layers,</a:t>
            </a:r>
            <a:r>
              <a:rPr lang="en-US" baseline="0" dirty="0" smtClean="0"/>
              <a:t> two different sections of a magma intrusion, and an earthquake fault. Can you describe the events that would have created this rock formation?  Which do you think happened first—the earthquake or the magma intrusion?  You may want to pause the video while you think about it.</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14033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the order of events that would have created this formation:  the bottom sedimentary layer was deposited…</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138220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a:t>
            </a:r>
            <a:r>
              <a:rPr lang="en-US" baseline="0" dirty="0" smtClean="0"/>
              <a:t> the second layer was deposited on top.</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a:p>
        </p:txBody>
      </p:sp>
    </p:spTree>
    <p:extLst>
      <p:ext uri="{BB962C8B-B14F-4D97-AF65-F5344CB8AC3E}">
        <p14:creationId xmlns:p14="http://schemas.microsoft.com/office/powerpoint/2010/main" val="375893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 third layer</a:t>
            </a:r>
            <a:r>
              <a:rPr lang="en-US" baseline="0" dirty="0" smtClean="0"/>
              <a:t> was deposited on top of that</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a:p>
        </p:txBody>
      </p:sp>
    </p:spTree>
    <p:extLst>
      <p:ext uri="{BB962C8B-B14F-4D97-AF65-F5344CB8AC3E}">
        <p14:creationId xmlns:p14="http://schemas.microsoft.com/office/powerpoint/2010/main" val="8402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At first glance, many people might look at this and see—well, just a rock.  / But actually the various layers shown here tell a very specific story.  And when scientists look at these sedimentary layers, they try to decipher the exact sequence of events that created this unique formation. / When we talk about relative age, we are trying to figure out the history of the rock.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184341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Then magma</a:t>
            </a:r>
            <a:r>
              <a:rPr lang="en-US" baseline="0" dirty="0" smtClean="0"/>
              <a:t> pushed its way up through cracks in all three layers of rock</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20</a:t>
            </a:fld>
            <a:endParaRPr lang="en-US"/>
          </a:p>
        </p:txBody>
      </p:sp>
    </p:spTree>
    <p:extLst>
      <p:ext uri="{BB962C8B-B14F-4D97-AF65-F5344CB8AC3E}">
        <p14:creationId xmlns:p14="http://schemas.microsoft.com/office/powerpoint/2010/main" val="3154764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an earthquake happened, creating a fault line through all the layers, and through the magma intrusion as well, causing everything to the right of the fault to drop.</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21</a:t>
            </a:fld>
            <a:endParaRPr lang="en-US"/>
          </a:p>
        </p:txBody>
      </p:sp>
    </p:spTree>
    <p:extLst>
      <p:ext uri="{BB962C8B-B14F-4D97-AF65-F5344CB8AC3E}">
        <p14:creationId xmlns:p14="http://schemas.microsoft.com/office/powerpoint/2010/main" val="924906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Eventually the empty space created by</a:t>
            </a:r>
            <a:r>
              <a:rPr lang="en-US" baseline="0" dirty="0" smtClean="0"/>
              <a:t> the drop began to be filled in with new sediment.</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22</a:t>
            </a:fld>
            <a:endParaRPr lang="en-US"/>
          </a:p>
        </p:txBody>
      </p:sp>
    </p:spTree>
    <p:extLst>
      <p:ext uri="{BB962C8B-B14F-4D97-AF65-F5344CB8AC3E}">
        <p14:creationId xmlns:p14="http://schemas.microsoft.com/office/powerpoint/2010/main" val="4046868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By applying</a:t>
            </a:r>
            <a:r>
              <a:rPr lang="en-US" baseline="0" dirty="0" smtClean="0"/>
              <a:t> these principles to the clues found in the rocks, we can figure out a lot about the history of specific rock formations.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23</a:t>
            </a:fld>
            <a:endParaRPr lang="en-US"/>
          </a:p>
        </p:txBody>
      </p:sp>
    </p:spTree>
    <p:extLst>
      <p:ext uri="{BB962C8B-B14F-4D97-AF65-F5344CB8AC3E}">
        <p14:creationId xmlns:p14="http://schemas.microsoft.com/office/powerpoint/2010/main" val="27846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the</a:t>
            </a:r>
            <a:r>
              <a:rPr lang="en-US" baseline="0" dirty="0" smtClean="0"/>
              <a:t> next</a:t>
            </a:r>
            <a:r>
              <a:rPr lang="en-US" dirty="0" smtClean="0"/>
              <a:t> presentation, we will learn about</a:t>
            </a:r>
            <a:r>
              <a:rPr lang="en-US" baseline="0" dirty="0" smtClean="0"/>
              <a:t> the discovery and contents of the Paleozoic layers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65492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45061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64095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1597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57210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0629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a:t>
            </a:r>
            <a:r>
              <a:rPr lang="en-US" baseline="0" dirty="0" smtClean="0"/>
              <a:t> that </a:t>
            </a:r>
            <a:r>
              <a:rPr lang="en-US" dirty="0" smtClean="0"/>
              <a:t>1. Sedimentary</a:t>
            </a:r>
            <a:r>
              <a:rPr lang="en-US" baseline="0" dirty="0" smtClean="0"/>
              <a:t> r</a:t>
            </a:r>
            <a:r>
              <a:rPr lang="en-US" dirty="0" smtClean="0"/>
              <a:t>ock layers are deposited horizontally. 2. Younger layers are deposited </a:t>
            </a:r>
            <a:r>
              <a:rPr lang="en-US" baseline="0" dirty="0" smtClean="0"/>
              <a:t>on top of older ones.  3.  Earthquake faults and magma intrusions are younger than the layers of rock they cut across.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2887660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5185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Using these principles, let’s see if we can figure out the order of the events that created two specific rock formations.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230906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In this illustration,  A, B, D, and E represent different rock strata. C represents an intrusion of magma up through cracks in the rock layers.  </a:t>
            </a:r>
            <a:r>
              <a:rPr lang="en-US" dirty="0" smtClean="0"/>
              <a:t>You may wish to pause the video while you try</a:t>
            </a:r>
            <a:r>
              <a:rPr lang="en-US" baseline="0" dirty="0" smtClean="0"/>
              <a:t> to decipher the relative age of these features.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342182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know from</a:t>
            </a:r>
            <a:r>
              <a:rPr lang="en-US" baseline="0" dirty="0" smtClean="0"/>
              <a:t> the principle of superposition that the first layer to be deposited was the bottom layer.</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161766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Then layer</a:t>
            </a:r>
            <a:r>
              <a:rPr lang="en-US" baseline="0" dirty="0" smtClean="0"/>
              <a:t> 2 was deposited on top.</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242356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third layer came next…</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52399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…followed by the top layer.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94029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7" name="Freeform 5"/>
          <p:cNvSpPr>
            <a:spLocks/>
          </p:cNvSpPr>
          <p:nvPr/>
        </p:nvSpPr>
        <p:spPr bwMode="hidden">
          <a:xfrm>
            <a:off x="8322733" y="626903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30742"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30743"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01393619-3084-4283-B38D-5F1BDEA69DAD}" type="slidenum">
              <a:rPr lang="en-US">
                <a:solidFill>
                  <a:srgbClr val="FFFFFF"/>
                </a:solidFill>
              </a:rPr>
              <a:pPr>
                <a:defRPr/>
              </a:pPr>
              <a:t>‹#›</a:t>
            </a:fld>
            <a:endParaRPr lang="en-US">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39925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3D0A50A-E2F2-4E5D-8B35-8A58A29BCC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2514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717AC379-9A3D-45F8-974B-B6DA255E29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89847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0"/>
            <a:ext cx="5384800" cy="4495800"/>
          </a:xfrm>
        </p:spPr>
        <p:txBody>
          <a:bodyPr/>
          <a:lstStyle/>
          <a:p>
            <a:pPr lvl="0"/>
            <a:endParaRPr lang="en-US" noProof="0" smtClean="0"/>
          </a:p>
        </p:txBody>
      </p:sp>
      <p:sp>
        <p:nvSpPr>
          <p:cNvPr id="4" name="Text Placeholder 3"/>
          <p:cNvSpPr>
            <a:spLocks noGrp="1"/>
          </p:cNvSpPr>
          <p:nvPr>
            <p:ph type="body"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4FB88A5-33D9-48DB-9CB2-3C5A1B42C7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3034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24300"/>
            <a:ext cx="10972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A314CFA1-ED52-421E-AF95-B155F6FFFA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1215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26"/>
          <p:cNvSpPr>
            <a:spLocks noGrp="1" noChangeArrowheads="1"/>
          </p:cNvSpPr>
          <p:nvPr>
            <p:ph type="sldNum" sz="quarter" idx="12"/>
          </p:nvPr>
        </p:nvSpPr>
        <p:spPr>
          <a:ln/>
        </p:spPr>
        <p:txBody>
          <a:bodyPr/>
          <a:lstStyle>
            <a:lvl1pPr>
              <a:defRPr/>
            </a:lvl1pPr>
          </a:lstStyle>
          <a:p>
            <a:pPr>
              <a:defRPr/>
            </a:pPr>
            <a:fld id="{5841D04B-14E0-4CEF-95FD-C5EDA52425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13636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7690736-DFCA-46CC-8046-CFF66DCE9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9492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83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993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528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82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9EF355E4-E0EA-424B-953D-61A5D1EDE4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0711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78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65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904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923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1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819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660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4171945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1760386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62403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DF592F99-57C1-474E-8769-BA5952767A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1946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4255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1669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80916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444559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454927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233877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15210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82594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D1DE57A3-EEC4-47EA-9E63-2F1F764706A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99561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23F581AF-8512-4585-95CD-AFFFE21417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7589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D1BB9D24-D951-4594-A3B5-F7DBD5E885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9673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8EB68014-C295-4427-AD16-AA908D3BAA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9084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827247E-95D3-43F6-8570-36AD0BC6A9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8226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78BA4E61-1C38-4EE1-867C-EFF8A52E11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7681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297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sp>
        <p:nvSpPr>
          <p:cNvPr id="1027" name="Freeform 5"/>
          <p:cNvSpPr>
            <a:spLocks/>
          </p:cNvSpPr>
          <p:nvPr/>
        </p:nvSpPr>
        <p:spPr bwMode="hidden">
          <a:xfrm>
            <a:off x="8331200" y="6262688"/>
            <a:ext cx="38608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nvGrpSpPr>
          <p:cNvPr id="1028" name="Group 6"/>
          <p:cNvGrpSpPr>
            <a:grpSpLocks/>
          </p:cNvGrpSpPr>
          <p:nvPr/>
        </p:nvGrpSpPr>
        <p:grpSpPr bwMode="auto">
          <a:xfrm>
            <a:off x="0" y="6019800"/>
            <a:ext cx="10464800" cy="857250"/>
            <a:chOff x="0" y="3792"/>
            <a:chExt cx="4944" cy="540"/>
          </a:xfrm>
        </p:grpSpPr>
        <p:sp>
          <p:nvSpPr>
            <p:cNvPr id="297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297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0" fontAlgn="base" hangingPunct="0">
                <a:spcBef>
                  <a:spcPct val="0"/>
                </a:spcBef>
                <a:spcAft>
                  <a:spcPct val="0"/>
                </a:spcAft>
                <a:defRPr/>
              </a:pPr>
              <a:endParaRPr lang="en-US" sz="1800">
                <a:solidFill>
                  <a:srgbClr val="FFFFFF"/>
                </a:solidFill>
              </a:endParaRPr>
            </a:p>
          </p:txBody>
        </p:sp>
      </p:grpSp>
      <p:grpSp>
        <p:nvGrpSpPr>
          <p:cNvPr id="1029" name="Group 15"/>
          <p:cNvGrpSpPr>
            <a:grpSpLocks/>
          </p:cNvGrpSpPr>
          <p:nvPr/>
        </p:nvGrpSpPr>
        <p:grpSpPr bwMode="auto">
          <a:xfrm>
            <a:off x="836085" y="6021388"/>
            <a:ext cx="7579783"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1800" smtClean="0">
                <a:solidFill>
                  <a:srgbClr val="FFFFFF"/>
                </a:solidFill>
              </a:endParaRPr>
            </a:p>
          </p:txBody>
        </p:sp>
      </p:grpSp>
      <p:sp>
        <p:nvSpPr>
          <p:cNvPr id="29718"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20"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29721"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29722"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7B1F1292-D168-468F-9A4A-400B52350DAF}"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269724144"/>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B1F1292-D168-468F-9A4A-400B52350DAF}"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18127738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671891262"/>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827421"/>
            <a:ext cx="10431563" cy="830179"/>
          </a:xfrm>
        </p:spPr>
        <p:txBody>
          <a:bodyPr>
            <a:normAutofit fontScale="90000"/>
          </a:bodyPr>
          <a:lstStyle/>
          <a:p>
            <a:r>
              <a:rPr lang="en-US"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Geologic Column</a:t>
            </a:r>
            <a:endParaRPr lang="en-US"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2" name="TextBox 1"/>
          <p:cNvSpPr txBox="1"/>
          <p:nvPr/>
        </p:nvSpPr>
        <p:spPr>
          <a:xfrm>
            <a:off x="4724400" y="3505200"/>
            <a:ext cx="2971800" cy="523220"/>
          </a:xfrm>
          <a:prstGeom prst="rect">
            <a:avLst/>
          </a:prstGeom>
          <a:noFill/>
        </p:spPr>
        <p:txBody>
          <a:bodyPr wrap="square" rtlCol="0">
            <a:spAutoFit/>
          </a:bodyPr>
          <a:lstStyle/>
          <a:p>
            <a:r>
              <a:rPr lang="en-US" sz="2800"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Relative Age </a:t>
            </a:r>
          </a:p>
        </p:txBody>
      </p:sp>
    </p:spTree>
    <p:extLst>
      <p:ext uri="{BB962C8B-B14F-4D97-AF65-F5344CB8AC3E}">
        <p14:creationId xmlns:p14="http://schemas.microsoft.com/office/powerpoint/2010/main" val="40020147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18200"/>
            <a:ext cx="8839200" cy="5011200"/>
          </a:xfrm>
          <a:prstGeom prst="rect">
            <a:avLst/>
          </a:prstGeom>
        </p:spPr>
      </p:pic>
      <p:sp>
        <p:nvSpPr>
          <p:cNvPr id="8" name="Rectangle 7"/>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9" name="Rectangle 8"/>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0" name="Rectangle 9"/>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11" name="Rectangle 10"/>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15" name="Rectangle 14"/>
          <p:cNvSpPr/>
          <p:nvPr/>
        </p:nvSpPr>
        <p:spPr>
          <a:xfrm>
            <a:off x="4464338" y="5320100"/>
            <a:ext cx="1582484" cy="646331"/>
          </a:xfrm>
          <a:prstGeom prst="rect">
            <a:avLst/>
          </a:prstGeom>
          <a:noFill/>
        </p:spPr>
        <p:txBody>
          <a:bodyPr wrap="none" lIns="91440" tIns="45720" rIns="91440" bIns="45720">
            <a:spAutoFit/>
          </a:bodyPr>
          <a:lstStyle/>
          <a:p>
            <a:pPr algn="ctr"/>
            <a:r>
              <a:rPr lang="en-US" sz="3600" b="1" spc="50" dirty="0">
                <a:ln w="0"/>
                <a:solidFill>
                  <a:schemeClr val="bg2"/>
                </a:solidFill>
                <a:effectLst>
                  <a:innerShdw blurRad="63500" dist="50800" dir="13500000">
                    <a:srgbClr val="000000">
                      <a:alpha val="50000"/>
                    </a:srgbClr>
                  </a:innerShdw>
                </a:effectLst>
              </a:rPr>
              <a:t>oldest</a:t>
            </a:r>
          </a:p>
        </p:txBody>
      </p:sp>
      <p:sp>
        <p:nvSpPr>
          <p:cNvPr id="16" name="Rectangle 15"/>
          <p:cNvSpPr/>
          <p:nvPr/>
        </p:nvSpPr>
        <p:spPr>
          <a:xfrm>
            <a:off x="6246594" y="2477870"/>
            <a:ext cx="2287806" cy="646331"/>
          </a:xfrm>
          <a:prstGeom prst="rect">
            <a:avLst/>
          </a:prstGeom>
          <a:noFill/>
        </p:spPr>
        <p:txBody>
          <a:bodyPr wrap="none" lIns="91440" tIns="45720" rIns="91440" bIns="45720">
            <a:spAutoFit/>
          </a:bodyPr>
          <a:lstStyle/>
          <a:p>
            <a:pPr algn="ctr"/>
            <a:r>
              <a:rPr lang="en-US" sz="3600" b="1" spc="50" dirty="0">
                <a:ln w="0"/>
                <a:solidFill>
                  <a:schemeClr val="bg2"/>
                </a:solidFill>
                <a:effectLst>
                  <a:innerShdw blurRad="63500" dist="50800" dir="13500000">
                    <a:srgbClr val="000000">
                      <a:alpha val="50000"/>
                    </a:srgbClr>
                  </a:innerShdw>
                </a:effectLst>
              </a:rPr>
              <a:t>youngest</a:t>
            </a:r>
          </a:p>
        </p:txBody>
      </p:sp>
      <p:sp>
        <p:nvSpPr>
          <p:cNvPr id="12"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823111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00200"/>
            <a:ext cx="8902166" cy="5046897"/>
          </a:xfrm>
          <a:prstGeom prst="rect">
            <a:avLst/>
          </a:prstGeom>
        </p:spPr>
      </p:pic>
      <p:sp>
        <p:nvSpPr>
          <p:cNvPr id="13" name="Rectangle 12"/>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4" name="Rectangle 13"/>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15" name="Rectangle 14"/>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16" name="Rectangle 15"/>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3" name="Down Arrow 2"/>
          <p:cNvSpPr/>
          <p:nvPr/>
        </p:nvSpPr>
        <p:spPr bwMode="auto">
          <a:xfrm>
            <a:off x="2590800" y="1198943"/>
            <a:ext cx="685800" cy="1134070"/>
          </a:xfrm>
          <a:prstGeom prst="down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0"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custDataLst>
      <p:tags r:id="rId1"/>
    </p:custDataLst>
    <p:extLst>
      <p:ext uri="{BB962C8B-B14F-4D97-AF65-F5344CB8AC3E}">
        <p14:creationId xmlns:p14="http://schemas.microsoft.com/office/powerpoint/2010/main" val="6802080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0 0 C 0.00209 0.00393 0.00365 0.00833 0.00625 0.0118 C 0.00712 0.01319 0.00886 0.0125 0.01007 0.01342 C 0.01875 0.02037 0.00556 0.01389 0.01632 0.01852 C 0.01875 0.02315 0.01875 0.02453 0.02275 0.02708 C 0.02518 0.02847 0.02813 0.02847 0.03021 0.03032 C 0.0316 0.03148 0.03264 0.03287 0.03403 0.03379 C 0.03646 0.03518 0.03907 0.03634 0.04167 0.03703 C 0.05469 0.04143 0.04844 0.03981 0.06059 0.04213 L 0.0974 0.04051 C 0.10643 0.03981 0.10625 0.03889 0.11389 0.03703 C 0.11684 0.03657 0.1198 0.03611 0.12275 0.03541 C 0.13073 0.03194 0.12153 0.03565 0.13403 0.03194 C 0.1375 0.03102 0.1408 0.02986 0.14428 0.0287 C 0.14584 0.02824 0.14757 0.02778 0.14931 0.02708 C 0.15174 0.02592 0.15469 0.02569 0.15678 0.02361 C 0.15816 0.02245 0.15955 0.02153 0.16059 0.02037 C 0.16164 0.01921 0.16198 0.01736 0.1632 0.0169 C 0.16598 0.01551 0.1691 0.01574 0.17205 0.01528 L 0.17969 0.0118 C 0.18091 0.01134 0.1823 0.01111 0.18351 0.01018 C 0.19323 0.00139 0.1882 0.00463 0.19862 0 L 0.21007 -0.00509 L 0.21389 -0.00672 C 0.21841 -0.01088 0.22205 -0.01435 0.22778 -0.0169 L 0.2316 -0.01852 C 0.2323 -0.01968 0.23299 -0.0213 0.23403 -0.02199 C 0.23646 -0.02361 0.23907 -0.02408 0.24167 -0.02523 C 0.24289 -0.02593 0.24428 -0.02593 0.24549 -0.02709 C 0.2507 -0.03172 0.24775 -0.02986 0.25434 -0.03195 C 0.25521 -0.0331 0.25573 -0.03472 0.25678 -0.03542 C 0.25921 -0.03704 0.26181 -0.03797 0.26441 -0.03866 C 0.27587 -0.04259 0.27119 -0.04074 0.2783 -0.04375 C 0.27952 -0.04537 0.28316 -0.05047 0.28473 -0.05047 C 0.28594 -0.05047 0.28316 -0.04792 0.28212 -0.04722 C 0.28108 -0.0463 0.27969 -0.04607 0.2783 -0.0456 C 0.27188 -0.04306 0.27136 -0.04352 0.2632 -0.04213 C 0.26146 -0.04167 0.25973 -0.04144 0.25816 -0.04051 C 0.25539 -0.03866 0.25261 -0.03658 0.25053 -0.0338 C 0.24827 -0.03079 0.24601 -0.02709 0.24289 -0.02523 C 0.24132 -0.02431 0.23959 -0.02408 0.23785 -0.02361 C 0.22917 -0.01597 0.23316 -0.01806 0.22639 -0.01528 C 0.22396 -0.01297 0.22171 -0.00972 0.21893 -0.00834 C 0.21632 -0.00741 0.21389 -0.00602 0.21129 -0.00509 C 0.19983 -0.00116 0.20452 -0.00324 0.1974 0 C 0.19098 0.00856 0.19931 -0.00139 0.19098 0.00509 C 0.18994 0.00578 0.18959 0.00764 0.18855 0.00856 C 0.18698 0.00949 0.18507 0.00949 0.18351 0.01018 C 0.18091 0.01111 0.1783 0.0125 0.17587 0.01342 L 0.17205 0.01528 C 0.17084 0.01574 0.16962 0.01643 0.16823 0.0169 C 0.1665 0.01736 0.16494 0.01782 0.1632 0.01852 C 0.1632 0.01852 0.15365 0.02268 0.15174 0.02361 C 0.15053 0.02407 0.14931 0.025 0.14792 0.02523 L 0.14046 0.02708 C 0.13785 0.02824 0.13473 0.02778 0.13282 0.03032 C 0.13195 0.03148 0.13143 0.03333 0.13021 0.03379 C 0.12709 0.03495 0.12344 0.03472 0.12014 0.03541 C 0.11754 0.03588 0.11511 0.03657 0.1125 0.03703 C 0.11042 0.03773 0.10834 0.03819 0.10625 0.03889 C 0.10487 0.03935 0.10382 0.04028 0.10244 0.04051 C 0.0915 0.04282 0.07014 0.04328 0.06198 0.04398 C 0.05469 0.04328 0.04757 0.04375 0.04046 0.04213 C 0.03924 0.0419 0.03889 0.03958 0.03785 0.03889 C 0.02969 0.03217 0.03855 0.04282 0.03021 0.03379 C 0.029 0.03217 0.02796 0.03032 0.02657 0.0287 C 0.02535 0.02731 0.02379 0.02662 0.02275 0.02523 C 0.02084 0.02315 0.01928 0.02083 0.01771 0.01852 C 0.01684 0.01736 0.01615 0.01597 0.01511 0.01528 L 0.00747 0.00856 C 0.00296 0.0044 0.00122 0.00139 0 0 Z " pathEditMode="relative" ptsTypes="AAAAAAAAAAAAAAAAAAAAAAAAAAAAAAAAAAAAAAAAAAAAAAAAAAAAAAAAAAAAAAAAAAAAAAAA">
                                      <p:cBhvr>
                                        <p:cTn id="6" dur="5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8382000" cy="4714875"/>
          </a:xfrm>
          <a:prstGeom prst="rect">
            <a:avLst/>
          </a:prstGeom>
        </p:spPr>
      </p:pic>
      <p:sp>
        <p:nvSpPr>
          <p:cNvPr id="13" name="Rectangle 12"/>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5" name="Rectangle 14"/>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20" name="Rectangle 19"/>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21" name="Rectangle 20"/>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3" name="Down Arrow 2"/>
          <p:cNvSpPr/>
          <p:nvPr/>
        </p:nvSpPr>
        <p:spPr bwMode="auto">
          <a:xfrm rot="1296987" flipV="1">
            <a:off x="5322331" y="4983029"/>
            <a:ext cx="502805" cy="1066800"/>
          </a:xfrm>
          <a:prstGeom prst="down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10"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17238402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1.45833E-6 1.85185E-6 L 0.11068 -0.41551 " pathEditMode="relative" rAng="0" ptsTypes="AA">
                                      <p:cBhvr>
                                        <p:cTn id="6" dur="2000" fill="hold"/>
                                        <p:tgtEl>
                                          <p:spTgt spid="3"/>
                                        </p:tgtEl>
                                        <p:attrNameLst>
                                          <p:attrName>ppt_x</p:attrName>
                                          <p:attrName>ppt_y</p:attrName>
                                        </p:attrNameLst>
                                      </p:cBhvr>
                                      <p:rCtr x="5534" y="-2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00201"/>
            <a:ext cx="8382000" cy="4714875"/>
          </a:xfrm>
          <a:prstGeom prst="rect">
            <a:avLst/>
          </a:prstGeom>
        </p:spPr>
      </p:pic>
      <p:sp>
        <p:nvSpPr>
          <p:cNvPr id="13" name="Rectangle 12"/>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5" name="Rectangle 14"/>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20" name="Rectangle 19"/>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21" name="Rectangle 20"/>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3" name="TextBox 2"/>
          <p:cNvSpPr txBox="1"/>
          <p:nvPr/>
        </p:nvSpPr>
        <p:spPr>
          <a:xfrm>
            <a:off x="3314700" y="1753106"/>
            <a:ext cx="685800" cy="1200329"/>
          </a:xfrm>
          <a:prstGeom prst="rect">
            <a:avLst/>
          </a:prstGeom>
          <a:noFill/>
        </p:spPr>
        <p:txBody>
          <a:bodyPr wrap="square" rtlCol="0">
            <a:spAutoFit/>
          </a:bodyPr>
          <a:lstStyle/>
          <a:p>
            <a:pPr algn="ctr"/>
            <a:r>
              <a:rPr lang="en-US" sz="7200" dirty="0">
                <a:solidFill>
                  <a:srgbClr val="FFFF00"/>
                </a:solidFill>
              </a:rPr>
              <a:t>?</a:t>
            </a:r>
          </a:p>
        </p:txBody>
      </p:sp>
      <p:sp>
        <p:nvSpPr>
          <p:cNvPr id="10" name="TextBox 9"/>
          <p:cNvSpPr txBox="1"/>
          <p:nvPr/>
        </p:nvSpPr>
        <p:spPr>
          <a:xfrm>
            <a:off x="5753100" y="3742135"/>
            <a:ext cx="685800" cy="1200329"/>
          </a:xfrm>
          <a:prstGeom prst="rect">
            <a:avLst/>
          </a:prstGeom>
          <a:noFill/>
        </p:spPr>
        <p:txBody>
          <a:bodyPr wrap="square" rtlCol="0">
            <a:spAutoFit/>
          </a:bodyPr>
          <a:lstStyle/>
          <a:p>
            <a:pPr algn="ctr"/>
            <a:r>
              <a:rPr lang="en-US" sz="7200" dirty="0">
                <a:solidFill>
                  <a:srgbClr val="FFFF00"/>
                </a:solidFill>
              </a:rPr>
              <a:t>?</a:t>
            </a:r>
          </a:p>
        </p:txBody>
      </p:sp>
      <p:sp>
        <p:nvSpPr>
          <p:cNvPr id="11"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625445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976191"/>
            <a:ext cx="3147848" cy="178460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7928" y="888808"/>
            <a:ext cx="3405352" cy="193059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360" y="888808"/>
            <a:ext cx="3276599" cy="1843087"/>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786" y="3930394"/>
            <a:ext cx="3147848" cy="1784607"/>
          </a:xfrm>
          <a:prstGeom prst="rect">
            <a:avLst/>
          </a:prstGeom>
        </p:spPr>
      </p:pic>
      <p:pic>
        <p:nvPicPr>
          <p:cNvPr id="16" name="Picture 15"/>
          <p:cNvPicPr>
            <a:picLocks noChangeAspect="1"/>
          </p:cNvPicPr>
          <p:nvPr/>
        </p:nvPicPr>
        <p:blipFill>
          <a:blip r:embed="rId8"/>
          <a:stretch>
            <a:fillRect/>
          </a:stretch>
        </p:blipFill>
        <p:spPr>
          <a:xfrm>
            <a:off x="4495800" y="4069861"/>
            <a:ext cx="2853558" cy="153693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359" y="3776639"/>
            <a:ext cx="3276599" cy="1843087"/>
          </a:xfrm>
          <a:prstGeom prst="rect">
            <a:avLst/>
          </a:prstGeom>
        </p:spPr>
      </p:pic>
      <p:sp>
        <p:nvSpPr>
          <p:cNvPr id="18" name="Rectangle 17"/>
          <p:cNvSpPr/>
          <p:nvPr/>
        </p:nvSpPr>
        <p:spPr>
          <a:xfrm>
            <a:off x="2664371" y="76200"/>
            <a:ext cx="569387"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9" name="Rectangle 18"/>
          <p:cNvSpPr/>
          <p:nvPr/>
        </p:nvSpPr>
        <p:spPr>
          <a:xfrm>
            <a:off x="5558798" y="52860"/>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20" name="Rectangle 19"/>
          <p:cNvSpPr/>
          <p:nvPr/>
        </p:nvSpPr>
        <p:spPr>
          <a:xfrm>
            <a:off x="8762486" y="52860"/>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21" name="Rectangle 20"/>
          <p:cNvSpPr/>
          <p:nvPr/>
        </p:nvSpPr>
        <p:spPr>
          <a:xfrm>
            <a:off x="2664885" y="3136704"/>
            <a:ext cx="569387"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22" name="Rectangle 21"/>
          <p:cNvSpPr/>
          <p:nvPr/>
        </p:nvSpPr>
        <p:spPr>
          <a:xfrm>
            <a:off x="5725909" y="3060028"/>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
        <p:nvSpPr>
          <p:cNvPr id="23" name="Rectangle 22"/>
          <p:cNvSpPr/>
          <p:nvPr/>
        </p:nvSpPr>
        <p:spPr>
          <a:xfrm>
            <a:off x="8786935" y="3007063"/>
            <a:ext cx="569388"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p>
        </p:txBody>
      </p:sp>
      <p:sp>
        <p:nvSpPr>
          <p:cNvPr id="24" name="Right Arrow 23"/>
          <p:cNvSpPr/>
          <p:nvPr/>
        </p:nvSpPr>
        <p:spPr bwMode="auto">
          <a:xfrm rot="5400000">
            <a:off x="4373880" y="455508"/>
            <a:ext cx="590581" cy="363401"/>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28" name="Right Arrow 27"/>
          <p:cNvSpPr/>
          <p:nvPr/>
        </p:nvSpPr>
        <p:spPr bwMode="auto">
          <a:xfrm rot="1500023">
            <a:off x="4778980" y="4868974"/>
            <a:ext cx="588193" cy="463303"/>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30" name="Right Arrow 29"/>
          <p:cNvSpPr/>
          <p:nvPr/>
        </p:nvSpPr>
        <p:spPr bwMode="auto">
          <a:xfrm rot="5400000">
            <a:off x="7437584" y="3453403"/>
            <a:ext cx="590581" cy="363401"/>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
        <p:nvSpPr>
          <p:cNvPr id="25" name="Right Arrow 24"/>
          <p:cNvSpPr/>
          <p:nvPr/>
        </p:nvSpPr>
        <p:spPr bwMode="auto">
          <a:xfrm rot="1500023">
            <a:off x="7816662" y="1931389"/>
            <a:ext cx="588193" cy="463303"/>
          </a:xfrm>
          <a:prstGeom prst="rightArrow">
            <a:avLst/>
          </a:prstGeom>
          <a:solidFill>
            <a:srgbClr val="FFFF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custDataLst>
      <p:tags r:id="rId1"/>
    </p:custDataLst>
    <p:extLst>
      <p:ext uri="{BB962C8B-B14F-4D97-AF65-F5344CB8AC3E}">
        <p14:creationId xmlns:p14="http://schemas.microsoft.com/office/powerpoint/2010/main" val="4799742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par>
                          <p:cTn id="15" fill="hold">
                            <p:stCondLst>
                              <p:cond delay="1000"/>
                            </p:stCondLst>
                            <p:childTnLst>
                              <p:par>
                                <p:cTn id="16" presetID="0" presetClass="path" presetSubtype="0" accel="50000" decel="50000" fill="hold" grpId="0" nodeType="afterEffect">
                                  <p:stCondLst>
                                    <p:cond delay="0"/>
                                  </p:stCondLst>
                                  <p:childTnLst>
                                    <p:animMotion origin="layout" path="M 0 0 L 0 0 C 0.00105 0.00625 0.00122 0.01319 0.00313 0.01921 C 0.004 0.02199 0.00625 0.02384 0.00799 0.02569 C 0.01112 0.0287 0.01441 0.03125 0.01771 0.03426 C 0.01927 0.03565 0.02066 0.03773 0.0224 0.03842 L 0.02726 0.04074 C 0.0375 0.03981 0.04775 0.03981 0.05799 0.03842 C 0.05955 0.03819 0.06129 0.0375 0.06268 0.03634 C 0.06615 0.03379 0.06927 0.03055 0.0724 0.02777 L 0.08698 0.01481 L 0.09184 0.01065 C 0.09184 0.01065 0.08837 0.01296 0.08698 0.01481 C 0.08525 0.01713 0.08386 0.01944 0.08212 0.02129 C 0.07379 0.02986 0.07483 0.0287 0.06754 0.03194 C 0.06598 0.03356 0.06441 0.03518 0.06268 0.03634 C 0.06042 0.03796 0.05348 0.04004 0.05139 0.04074 C 0.04341 0.03981 0.03525 0.03958 0.02726 0.03842 C 0.0257 0.03819 0.02379 0.03773 0.0224 0.03634 C 0.01198 0.02523 0.02657 0.0331 0.01441 0.02777 C 0.01077 0.01342 0.01268 0.01898 0.00955 0.01065 L 0.00955 0.01065 " pathEditMode="relative" ptsTypes="AAAAAAAAAAAAAAAAAAAAAA">
                                      <p:cBhvr>
                                        <p:cTn id="17" dur="1000" fill="hold"/>
                                        <p:tgtEl>
                                          <p:spTgt spid="24"/>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1000"/>
                            </p:stCondLst>
                            <p:childTnLst>
                              <p:par>
                                <p:cTn id="31" presetID="56" presetClass="path" presetSubtype="0" accel="50000" decel="50000" fill="hold" grpId="1" nodeType="afterEffect">
                                  <p:stCondLst>
                                    <p:cond delay="0"/>
                                  </p:stCondLst>
                                  <p:childTnLst>
                                    <p:animMotion origin="layout" path="M -2.5E-6 2.22222E-6 L 0.05469 -0.16945 " pathEditMode="relative" rAng="0" ptsTypes="AA">
                                      <p:cBhvr>
                                        <p:cTn id="32" dur="1000" fill="hold"/>
                                        <p:tgtEl>
                                          <p:spTgt spid="25"/>
                                        </p:tgtEl>
                                        <p:attrNameLst>
                                          <p:attrName>ppt_x</p:attrName>
                                          <p:attrName>ppt_y</p:attrName>
                                        </p:attrNameLst>
                                      </p:cBhvr>
                                      <p:rCtr x="2726" y="-8472"/>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1000"/>
                            </p:stCondLst>
                            <p:childTnLst>
                              <p:par>
                                <p:cTn id="54" presetID="56" presetClass="path" presetSubtype="0" accel="50000" decel="50000" fill="hold" grpId="1" nodeType="afterEffect">
                                  <p:stCondLst>
                                    <p:cond delay="0"/>
                                  </p:stCondLst>
                                  <p:childTnLst>
                                    <p:animMotion origin="layout" path="M -8.33333E-7 1.11022E-16 L 0.05469 -0.16944 " pathEditMode="relative" rAng="0" ptsTypes="AA">
                                      <p:cBhvr>
                                        <p:cTn id="55" dur="1000" fill="hold"/>
                                        <p:tgtEl>
                                          <p:spTgt spid="28"/>
                                        </p:tgtEl>
                                        <p:attrNameLst>
                                          <p:attrName>ppt_x</p:attrName>
                                          <p:attrName>ppt_y</p:attrName>
                                        </p:attrNameLst>
                                      </p:cBhvr>
                                      <p:rCtr x="2726" y="-8472"/>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500"/>
                            </p:stCondLst>
                            <p:childTnLst>
                              <p:par>
                                <p:cTn id="65" presetID="10" presetClass="entr" presetSubtype="0" fill="hold" grpId="1"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1000"/>
                            </p:stCondLst>
                            <p:childTnLst>
                              <p:par>
                                <p:cTn id="69" presetID="0" presetClass="path" presetSubtype="0" accel="50000" decel="50000" fill="hold" grpId="0" nodeType="afterEffect">
                                  <p:stCondLst>
                                    <p:cond delay="0"/>
                                  </p:stCondLst>
                                  <p:childTnLst>
                                    <p:animMotion origin="layout" path="M -3.05556E-6 -1.11111E-6 L -3.05556E-6 0.00023 C 0.00104 0.00625 0.00122 0.0132 0.00313 0.01921 C 0.004 0.02199 0.00625 0.02384 0.00799 0.0257 C 0.01111 0.0287 0.01441 0.03125 0.01771 0.03426 C 0.01927 0.03565 0.02066 0.03773 0.0224 0.03843 L 0.02726 0.04074 C 0.0375 0.03982 0.04775 0.03982 0.05799 0.03843 C 0.05955 0.0382 0.06129 0.0375 0.06268 0.03634 C 0.06615 0.0338 0.06927 0.03056 0.0724 0.02778 L 0.08698 0.01482 L 0.09184 0.01065 C 0.09184 0.01088 0.08837 0.01296 0.08698 0.01482 C 0.08525 0.01713 0.08386 0.01945 0.08212 0.0213 C 0.07379 0.02986 0.07483 0.0287 0.06754 0.03195 C 0.06598 0.03357 0.06441 0.03519 0.06268 0.03634 C 0.06042 0.03796 0.05348 0.04005 0.05139 0.04074 C 0.04341 0.03982 0.03525 0.03958 0.02726 0.03843 C 0.0257 0.0382 0.02379 0.03773 0.0224 0.03634 C 0.01198 0.02523 0.02657 0.0331 0.01441 0.02778 C 0.01077 0.01343 0.01268 0.01898 0.00955 0.01065 L 0.00955 0.01088 " pathEditMode="relative" rAng="0" ptsTypes="AAAAAAAAAAAAAAAAAAAAAA">
                                      <p:cBhvr>
                                        <p:cTn id="70" dur="1000" fill="hold"/>
                                        <p:tgtEl>
                                          <p:spTgt spid="30"/>
                                        </p:tgtEl>
                                        <p:attrNameLst>
                                          <p:attrName>ppt_x</p:attrName>
                                          <p:attrName>ppt_y</p:attrName>
                                        </p:attrNameLst>
                                      </p:cBhvr>
                                      <p:rCtr x="4583"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animBg="1"/>
      <p:bldP spid="24" grpId="1" animBg="1"/>
      <p:bldP spid="28" grpId="0" animBg="1"/>
      <p:bldP spid="28" grpId="1" animBg="1"/>
      <p:bldP spid="30" grpId="0" animBg="1"/>
      <p:bldP spid="30" grpId="1" animBg="1"/>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1" y="1600201"/>
            <a:ext cx="8382000" cy="4714875"/>
          </a:xfrm>
          <a:prstGeom prst="rect">
            <a:avLst/>
          </a:prstGeom>
        </p:spPr>
      </p:pic>
      <p:sp>
        <p:nvSpPr>
          <p:cNvPr id="5" name="Title 4"/>
          <p:cNvSpPr>
            <a:spLocks noGrp="1"/>
          </p:cNvSpPr>
          <p:nvPr>
            <p:ph type="title"/>
          </p:nvPr>
        </p:nvSpPr>
        <p:spPr/>
        <p:txBody>
          <a:bodyPr/>
          <a:lstStyle/>
          <a:p>
            <a:endParaRPr lang="en-US" dirty="0"/>
          </a:p>
        </p:txBody>
      </p:sp>
      <p:sp>
        <p:nvSpPr>
          <p:cNvPr id="10" name="Rectangle 9"/>
          <p:cNvSpPr/>
          <p:nvPr/>
        </p:nvSpPr>
        <p:spPr>
          <a:xfrm>
            <a:off x="2898120" y="5410201"/>
            <a:ext cx="1446230" cy="646331"/>
          </a:xfrm>
          <a:prstGeom prst="rect">
            <a:avLst/>
          </a:prstGeom>
          <a:noFill/>
        </p:spPr>
        <p:txBody>
          <a:bodyPr wrap="none" lIns="91440" tIns="45720" rIns="91440" bIns="45720">
            <a:spAutoFit/>
          </a:bodyPr>
          <a:lstStyle/>
          <a:p>
            <a:pPr algn="ctr"/>
            <a:r>
              <a:rPr lang="en-US" sz="3200" b="1" spc="50" dirty="0">
                <a:ln w="0"/>
                <a:solidFill>
                  <a:schemeClr val="bg2"/>
                </a:solidFill>
                <a:effectLst>
                  <a:innerShdw blurRad="63500" dist="50800" dir="13500000">
                    <a:srgbClr val="000000">
                      <a:alpha val="50000"/>
                    </a:srgbClr>
                  </a:innerShdw>
                </a:effectLst>
              </a:rPr>
              <a:t>oldes</a:t>
            </a:r>
            <a:r>
              <a:rPr lang="en-US" sz="3600" b="1" spc="50" dirty="0">
                <a:ln w="0"/>
                <a:solidFill>
                  <a:schemeClr val="bg2"/>
                </a:solidFill>
                <a:effectLst>
                  <a:innerShdw blurRad="63500" dist="50800" dir="13500000">
                    <a:srgbClr val="000000">
                      <a:alpha val="50000"/>
                    </a:srgbClr>
                  </a:innerShdw>
                </a:effectLst>
              </a:rPr>
              <a:t>t</a:t>
            </a:r>
          </a:p>
        </p:txBody>
      </p:sp>
      <p:sp>
        <p:nvSpPr>
          <p:cNvPr id="11" name="Rectangle 10"/>
          <p:cNvSpPr/>
          <p:nvPr/>
        </p:nvSpPr>
        <p:spPr>
          <a:xfrm rot="17710965">
            <a:off x="4660659" y="3495554"/>
            <a:ext cx="3002745" cy="923330"/>
          </a:xfrm>
          <a:prstGeom prst="rect">
            <a:avLst/>
          </a:prstGeom>
          <a:noFill/>
        </p:spPr>
        <p:txBody>
          <a:bodyPr wrap="none" lIns="91440" tIns="45720" rIns="91440" bIns="45720">
            <a:spAutoFit/>
          </a:bodyPr>
          <a:lstStyle/>
          <a:p>
            <a:pPr algn="ctr"/>
            <a:r>
              <a:rPr lang="en-US" sz="4800" b="1" spc="50" dirty="0">
                <a:ln w="0"/>
                <a:solidFill>
                  <a:schemeClr val="bg2"/>
                </a:solidFill>
                <a:effectLst>
                  <a:innerShdw blurRad="63500" dist="50800" dir="13500000">
                    <a:srgbClr val="000000">
                      <a:alpha val="50000"/>
                    </a:srgbClr>
                  </a:innerShdw>
                </a:effectLst>
              </a:rPr>
              <a:t>younges</a:t>
            </a:r>
            <a:r>
              <a:rPr lang="en-US" sz="5400" b="1" spc="50" dirty="0">
                <a:ln w="0"/>
                <a:solidFill>
                  <a:schemeClr val="bg2"/>
                </a:solidFill>
                <a:effectLst>
                  <a:innerShdw blurRad="63500" dist="50800" dir="13500000">
                    <a:srgbClr val="000000">
                      <a:alpha val="50000"/>
                    </a:srgbClr>
                  </a:innerShdw>
                </a:effectLst>
              </a:rPr>
              <a:t>t</a:t>
            </a:r>
          </a:p>
        </p:txBody>
      </p:sp>
    </p:spTree>
    <p:custDataLst>
      <p:tags r:id="rId1"/>
    </p:custDataLst>
    <p:extLst>
      <p:ext uri="{BB962C8B-B14F-4D97-AF65-F5344CB8AC3E}">
        <p14:creationId xmlns:p14="http://schemas.microsoft.com/office/powerpoint/2010/main" val="42586764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057080"/>
            <a:ext cx="7315200" cy="4114800"/>
          </a:xfrm>
          <a:prstGeom prst="rect">
            <a:avLst/>
          </a:prstGeom>
        </p:spPr>
      </p:pic>
    </p:spTree>
    <p:extLst>
      <p:ext uri="{BB962C8B-B14F-4D97-AF65-F5344CB8AC3E}">
        <p14:creationId xmlns:p14="http://schemas.microsoft.com/office/powerpoint/2010/main" val="17893987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2057400"/>
            <a:ext cx="7315200" cy="4114801"/>
          </a:xfrm>
          <a:prstGeom prst="rect">
            <a:avLst/>
          </a:prstGeom>
        </p:spPr>
      </p:pic>
      <p:sp>
        <p:nvSpPr>
          <p:cNvPr id="4" name="Right Arrow 3"/>
          <p:cNvSpPr/>
          <p:nvPr/>
        </p:nvSpPr>
        <p:spPr bwMode="auto">
          <a:xfrm>
            <a:off x="1828800" y="5562600"/>
            <a:ext cx="7620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custDataLst>
      <p:tags r:id="rId1"/>
    </p:custDataLst>
    <p:extLst>
      <p:ext uri="{BB962C8B-B14F-4D97-AF65-F5344CB8AC3E}">
        <p14:creationId xmlns:p14="http://schemas.microsoft.com/office/powerpoint/2010/main" val="21272550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2057400"/>
            <a:ext cx="7315202" cy="4114801"/>
          </a:xfrm>
          <a:prstGeom prst="rect">
            <a:avLst/>
          </a:prstGeom>
        </p:spPr>
      </p:pic>
      <p:sp>
        <p:nvSpPr>
          <p:cNvPr id="4" name="Right Arrow 3"/>
          <p:cNvSpPr/>
          <p:nvPr/>
        </p:nvSpPr>
        <p:spPr bwMode="auto">
          <a:xfrm>
            <a:off x="1828800" y="4267200"/>
            <a:ext cx="7620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31216920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2057400"/>
            <a:ext cx="7315200" cy="4114800"/>
          </a:xfrm>
          <a:prstGeom prst="rect">
            <a:avLst/>
          </a:prstGeom>
        </p:spPr>
      </p:pic>
      <p:sp>
        <p:nvSpPr>
          <p:cNvPr id="4" name="Right Arrow 3"/>
          <p:cNvSpPr/>
          <p:nvPr/>
        </p:nvSpPr>
        <p:spPr bwMode="auto">
          <a:xfrm>
            <a:off x="1828800" y="2819400"/>
            <a:ext cx="762000" cy="457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charset="0"/>
            </a:endParaRPr>
          </a:p>
        </p:txBody>
      </p:sp>
    </p:spTree>
    <p:extLst>
      <p:ext uri="{BB962C8B-B14F-4D97-AF65-F5344CB8AC3E}">
        <p14:creationId xmlns:p14="http://schemas.microsoft.com/office/powerpoint/2010/main" val="11452189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943100" y="340670"/>
            <a:ext cx="8229600" cy="1143000"/>
          </a:xfrm>
        </p:spPr>
        <p:txBody>
          <a:bodyPr/>
          <a:lstStyle/>
          <a:p>
            <a:r>
              <a:rPr lang="en-US" b="1" dirty="0" smtClean="0">
                <a:ln>
                  <a:solidFill>
                    <a:sysClr val="windowText" lastClr="000000"/>
                  </a:solidFill>
                </a:ln>
                <a:latin typeface="Gill Sans Ultra Bold" panose="020B0A02020104020203" pitchFamily="34" charset="0"/>
              </a:rPr>
              <a:t>Just a Rock?</a:t>
            </a:r>
            <a:endParaRPr lang="en-US" b="1" dirty="0">
              <a:ln>
                <a:solidFill>
                  <a:sysClr val="windowText" lastClr="000000"/>
                </a:solidFill>
              </a:ln>
              <a:latin typeface="Gill Sans Ultra Bold" panose="020B0A02020104020203"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4100" y="1676400"/>
            <a:ext cx="7505700" cy="4982626"/>
          </a:xfrm>
          <a:prstGeom prst="rect">
            <a:avLst/>
          </a:prstGeom>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p:spPr>
      </p:pic>
      <p:sp>
        <p:nvSpPr>
          <p:cNvPr id="9" name="Rectangle 8"/>
          <p:cNvSpPr/>
          <p:nvPr/>
        </p:nvSpPr>
        <p:spPr>
          <a:xfrm>
            <a:off x="5083729" y="3124200"/>
            <a:ext cx="1986442"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Story</a:t>
            </a:r>
          </a:p>
        </p:txBody>
      </p:sp>
      <p:sp>
        <p:nvSpPr>
          <p:cNvPr id="20" name="Title 4"/>
          <p:cNvSpPr txBox="1">
            <a:spLocks/>
          </p:cNvSpPr>
          <p:nvPr/>
        </p:nvSpPr>
        <p:spPr bwMode="auto">
          <a:xfrm>
            <a:off x="481781" y="326349"/>
            <a:ext cx="97155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3200" kern="0" dirty="0">
                <a:latin typeface="Gill Sans Ultra Bold" panose="020B0A02020104020203" pitchFamily="34" charset="0"/>
              </a:rPr>
              <a:t>History of Events – Relative Age</a:t>
            </a:r>
          </a:p>
        </p:txBody>
      </p:sp>
    </p:spTree>
    <p:custDataLst>
      <p:tags r:id="rId1"/>
    </p:custDataLst>
    <p:extLst>
      <p:ext uri="{BB962C8B-B14F-4D97-AF65-F5344CB8AC3E}">
        <p14:creationId xmlns:p14="http://schemas.microsoft.com/office/powerpoint/2010/main" val="34833666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p:stCondLst>
                              <p:cond delay="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2" y="2057400"/>
            <a:ext cx="7315199" cy="4114800"/>
          </a:xfrm>
          <a:prstGeom prst="rect">
            <a:avLst/>
          </a:prstGeom>
        </p:spPr>
      </p:pic>
    </p:spTree>
    <p:extLst>
      <p:ext uri="{BB962C8B-B14F-4D97-AF65-F5344CB8AC3E}">
        <p14:creationId xmlns:p14="http://schemas.microsoft.com/office/powerpoint/2010/main" val="1908844130"/>
      </p:ext>
    </p:extLst>
  </p:cSld>
  <p:clrMapOvr>
    <a:masterClrMapping/>
  </p:clrMapOvr>
  <p:transition spd="slow">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1" y="2057400"/>
            <a:ext cx="7315199" cy="4114800"/>
          </a:xfrm>
          <a:prstGeom prst="rect">
            <a:avLst/>
          </a:prstGeom>
        </p:spPr>
      </p:pic>
    </p:spTree>
    <p:extLst>
      <p:ext uri="{BB962C8B-B14F-4D97-AF65-F5344CB8AC3E}">
        <p14:creationId xmlns:p14="http://schemas.microsoft.com/office/powerpoint/2010/main" val="38889993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057400"/>
            <a:ext cx="7315200" cy="4114800"/>
          </a:xfrm>
          <a:prstGeom prst="rect">
            <a:avLst/>
          </a:prstGeom>
        </p:spPr>
      </p:pic>
    </p:spTree>
    <p:extLst>
      <p:ext uri="{BB962C8B-B14F-4D97-AF65-F5344CB8AC3E}">
        <p14:creationId xmlns:p14="http://schemas.microsoft.com/office/powerpoint/2010/main" val="27974475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3992486"/>
            <a:ext cx="4311445" cy="2425189"/>
          </a:xfrm>
          <a:prstGeom prst="rect">
            <a:avLst/>
          </a:prstGeom>
        </p:spPr>
      </p:pic>
      <p:sp>
        <p:nvSpPr>
          <p:cNvPr id="5" name="Title 4"/>
          <p:cNvSpPr>
            <a:spLocks noGrp="1"/>
          </p:cNvSpPr>
          <p:nvPr>
            <p:ph type="title"/>
          </p:nvPr>
        </p:nvSpPr>
        <p:spPr>
          <a:xfrm>
            <a:off x="152400" y="480558"/>
            <a:ext cx="10972800" cy="1143000"/>
          </a:xfrm>
        </p:spPr>
        <p:txBody>
          <a:bodyPr/>
          <a:lstStyle/>
          <a:p>
            <a:r>
              <a:rPr lang="en-US" dirty="0" smtClean="0">
                <a:latin typeface="Gill Sans Ultra Bold" panose="020B0A02020104020203" pitchFamily="34" charset="0"/>
              </a:rPr>
              <a:t>Relative Age</a:t>
            </a:r>
            <a:endParaRPr lang="en-US" dirty="0">
              <a:latin typeface="Gill Sans Ultra Bold" panose="020B0A02020104020203"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458" y="3810000"/>
            <a:ext cx="4715114" cy="2652252"/>
          </a:xfrm>
          <a:prstGeom prst="rect">
            <a:avLst/>
          </a:prstGeom>
        </p:spPr>
      </p:pic>
      <p:sp>
        <p:nvSpPr>
          <p:cNvPr id="7" name="Content Placeholder 5"/>
          <p:cNvSpPr txBox="1">
            <a:spLocks/>
          </p:cNvSpPr>
          <p:nvPr/>
        </p:nvSpPr>
        <p:spPr>
          <a:xfrm>
            <a:off x="4389285" y="1855409"/>
            <a:ext cx="6003412" cy="1733626"/>
          </a:xfrm>
          <a:prstGeom prst="rect">
            <a:avLst/>
          </a:prstGeom>
          <a:solidFill>
            <a:schemeClr val="tx1"/>
          </a:solidFill>
        </p:spPr>
        <p:txBody>
          <a:bodyPr>
            <a:noAutofit/>
          </a:bodyPr>
          <a:lst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457200" lvl="1" indent="0">
              <a:buNone/>
            </a:pPr>
            <a:r>
              <a:rPr lang="en-US" sz="3200" b="1" kern="0" dirty="0">
                <a:solidFill>
                  <a:schemeClr val="bg2"/>
                </a:solidFill>
                <a:effectLst>
                  <a:outerShdw blurRad="38100" dist="38100" dir="2700000" algn="tl">
                    <a:srgbClr val="000000">
                      <a:alpha val="43137"/>
                    </a:srgbClr>
                  </a:outerShdw>
                </a:effectLst>
                <a:latin typeface="Tempus Sans ITC" panose="04020404030D07020202" pitchFamily="82" charset="0"/>
              </a:rPr>
              <a:t>1.  Original horizontality</a:t>
            </a:r>
          </a:p>
          <a:p>
            <a:pPr marL="457200" lvl="1" indent="0">
              <a:buNone/>
            </a:pPr>
            <a:r>
              <a:rPr lang="en-US" sz="3200" b="1" kern="0" dirty="0">
                <a:solidFill>
                  <a:schemeClr val="bg2"/>
                </a:solidFill>
                <a:effectLst>
                  <a:outerShdw blurRad="38100" dist="38100" dir="2700000" algn="tl">
                    <a:srgbClr val="000000">
                      <a:alpha val="43137"/>
                    </a:srgbClr>
                  </a:outerShdw>
                </a:effectLst>
                <a:latin typeface="Tempus Sans ITC" panose="04020404030D07020202" pitchFamily="82" charset="0"/>
              </a:rPr>
              <a:t>2.  Superposition</a:t>
            </a:r>
          </a:p>
          <a:p>
            <a:pPr marL="457200" lvl="1" indent="0">
              <a:buNone/>
            </a:pPr>
            <a:r>
              <a:rPr lang="en-US" sz="3200" b="1" kern="0" dirty="0">
                <a:solidFill>
                  <a:schemeClr val="bg2"/>
                </a:solidFill>
                <a:effectLst>
                  <a:outerShdw blurRad="38100" dist="38100" dir="2700000" algn="tl">
                    <a:srgbClr val="000000">
                      <a:alpha val="43137"/>
                    </a:srgbClr>
                  </a:outerShdw>
                </a:effectLst>
                <a:latin typeface="Tempus Sans ITC" panose="04020404030D07020202" pitchFamily="82" charset="0"/>
              </a:rPr>
              <a:t>3.  Cross-cutting relationships</a:t>
            </a:r>
          </a:p>
          <a:p>
            <a:pPr marL="457200" lvl="1" indent="0">
              <a:buNone/>
            </a:pPr>
            <a:r>
              <a:rPr lang="en-US" sz="2400" b="1" kern="0" dirty="0">
                <a:effectLst>
                  <a:outerShdw blurRad="38100" dist="38100" dir="2700000" algn="tl">
                    <a:srgbClr val="000000">
                      <a:alpha val="43137"/>
                    </a:srgbClr>
                  </a:outerShdw>
                </a:effectLst>
                <a:latin typeface="Tempus Sans ITC" panose="04020404030D07020202" pitchFamily="82" charset="0"/>
              </a:rPr>
              <a:t>	</a:t>
            </a:r>
            <a:endParaRPr lang="en-US" b="1" kern="0" dirty="0">
              <a:solidFill>
                <a:srgbClr val="FFC000"/>
              </a:solidFill>
              <a:effectLst>
                <a:outerShdw blurRad="38100" dist="38100" dir="2700000" algn="tl">
                  <a:srgbClr val="000000">
                    <a:alpha val="43137"/>
                  </a:srgbClr>
                </a:outerShdw>
              </a:effectLst>
              <a:latin typeface="Tempus Sans ITC" panose="04020404030D07020202" pitchFamily="82" charset="0"/>
            </a:endParaRPr>
          </a:p>
        </p:txBody>
      </p:sp>
      <p:sp>
        <p:nvSpPr>
          <p:cNvPr id="3" name="Rectangle 2"/>
          <p:cNvSpPr/>
          <p:nvPr/>
        </p:nvSpPr>
        <p:spPr>
          <a:xfrm rot="20976340">
            <a:off x="2056928" y="2214391"/>
            <a:ext cx="2836033" cy="1015663"/>
          </a:xfrm>
          <a:prstGeom prst="rect">
            <a:avLst/>
          </a:prstGeom>
          <a:noFill/>
        </p:spPr>
        <p:txBody>
          <a:bodyPr wrap="none" lIns="91440" tIns="45720" rIns="91440" bIns="45720">
            <a:spAutoFit/>
          </a:bodyPr>
          <a:lstStyle/>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History</a:t>
            </a:r>
          </a:p>
        </p:txBody>
      </p:sp>
    </p:spTree>
    <p:extLst>
      <p:ext uri="{BB962C8B-B14F-4D97-AF65-F5344CB8AC3E}">
        <p14:creationId xmlns:p14="http://schemas.microsoft.com/office/powerpoint/2010/main" val="2679420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2500"/>
                            </p:stCondLst>
                            <p:childTnLst>
                              <p:par>
                                <p:cTn id="17" presetID="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0-#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827421"/>
            <a:ext cx="10431563" cy="830179"/>
          </a:xfrm>
        </p:spPr>
        <p:txBody>
          <a:bodyPr>
            <a:normAutofit fontScale="90000"/>
          </a:bodyPr>
          <a:lstStyle/>
          <a:p>
            <a:r>
              <a:rPr lang="en-US"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Geologic Column</a:t>
            </a:r>
            <a:endParaRPr lang="en-US"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Subtitle 4"/>
          <p:cNvSpPr>
            <a:spLocks noGrp="1"/>
          </p:cNvSpPr>
          <p:nvPr>
            <p:ph type="subTitle" idx="1"/>
          </p:nvPr>
        </p:nvSpPr>
        <p:spPr>
          <a:xfrm>
            <a:off x="762001" y="3581400"/>
            <a:ext cx="10668000" cy="685800"/>
          </a:xfrm>
        </p:spPr>
        <p:txBody>
          <a:bodyPr/>
          <a:lstStyle/>
          <a:p>
            <a:r>
              <a:rPr lang="en-US" b="1"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Discovery and Contents of the Paleozoic</a:t>
            </a:r>
            <a:endParaRPr lang="en-US" b="1"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Tree>
    <p:extLst>
      <p:ext uri="{BB962C8B-B14F-4D97-AF65-F5344CB8AC3E}">
        <p14:creationId xmlns:p14="http://schemas.microsoft.com/office/powerpoint/2010/main" val="32818167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1814655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Original Graphics by</a:t>
            </a:r>
          </a:p>
          <a:p>
            <a:endParaRPr lang="en-US" sz="2800" dirty="0"/>
          </a:p>
          <a:p>
            <a:r>
              <a:rPr lang="en-US" sz="2800" dirty="0" smtClean="0"/>
              <a:t>Thomas Bartlett</a:t>
            </a:r>
            <a:endParaRPr lang="en-US" sz="2800" dirty="0"/>
          </a:p>
        </p:txBody>
      </p:sp>
    </p:spTree>
    <p:extLst>
      <p:ext uri="{BB962C8B-B14F-4D97-AF65-F5344CB8AC3E}">
        <p14:creationId xmlns:p14="http://schemas.microsoft.com/office/powerpoint/2010/main" val="2704310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t>Images may appear on more than one slide. Citation is given on the first slide where each image appears</a:t>
            </a:r>
            <a:r>
              <a:rPr lang="en-US" dirty="0" smtClean="0"/>
              <a:t>.</a:t>
            </a:r>
          </a:p>
          <a:p>
            <a:pPr algn="l"/>
            <a:r>
              <a:rPr lang="en-US" dirty="0" smtClean="0"/>
              <a:t>[</a:t>
            </a:r>
            <a:r>
              <a:rPr lang="en-US" dirty="0"/>
              <a:t>1a] Zion National Park 489588635, </a:t>
            </a:r>
            <a:r>
              <a:rPr lang="en-US" dirty="0" err="1"/>
              <a:t>kaiborder</a:t>
            </a:r>
            <a:r>
              <a:rPr lang="en-US" dirty="0"/>
              <a:t>, Thinkstock, </a:t>
            </a:r>
            <a:r>
              <a:rPr lang="en-US" dirty="0">
                <a:ea typeface="Calibri" panose="020F0502020204030204" pitchFamily="34" charset="0"/>
              </a:rPr>
              <a:t>Thinkstock Image Subscription Agreement</a:t>
            </a:r>
          </a:p>
          <a:p>
            <a:pPr algn="l"/>
            <a:r>
              <a:rPr lang="en-US" dirty="0">
                <a:ea typeface="Calibri" panose="020F0502020204030204" pitchFamily="34" charset="0"/>
              </a:rPr>
              <a:t>[1b] </a:t>
            </a:r>
            <a:r>
              <a:rPr lang="en-US" dirty="0"/>
              <a:t>Folded rocks 24286621 </a:t>
            </a:r>
            <a:r>
              <a:rPr lang="en-US" dirty="0" err="1"/>
              <a:t>Matauw</a:t>
            </a:r>
            <a:r>
              <a:rPr lang="en-US" dirty="0"/>
              <a:t>, Getty Images (US), Inc. Subscription Agreement</a:t>
            </a:r>
            <a:endParaRPr lang="en-US" dirty="0">
              <a:ea typeface="Calibri" panose="020F0502020204030204" pitchFamily="34" charset="0"/>
            </a:endParaRPr>
          </a:p>
          <a:p>
            <a:pPr algn="l"/>
            <a:r>
              <a:rPr lang="en-US" dirty="0">
                <a:ea typeface="Calibri" panose="020F0502020204030204" pitchFamily="34" charset="0"/>
              </a:rPr>
              <a:t>[1c] Blue Mesa Petrified Forest National Park 479232619, </a:t>
            </a:r>
            <a:r>
              <a:rPr lang="en-US" dirty="0" err="1">
                <a:ea typeface="Calibri" panose="020F0502020204030204" pitchFamily="34" charset="0"/>
              </a:rPr>
              <a:t>estivillml</a:t>
            </a:r>
            <a:r>
              <a:rPr lang="en-US" dirty="0">
                <a:ea typeface="Calibri" panose="020F0502020204030204" pitchFamily="34" charset="0"/>
              </a:rPr>
              <a:t>, </a:t>
            </a:r>
            <a:r>
              <a:rPr lang="en-US" dirty="0"/>
              <a:t>Thinkstock, Thinkstock Image Subscription Agreement</a:t>
            </a:r>
            <a:endParaRPr lang="en-US" dirty="0">
              <a:ea typeface="Calibri" panose="020F0502020204030204" pitchFamily="34" charset="0"/>
            </a:endParaRPr>
          </a:p>
          <a:p>
            <a:pPr algn="l"/>
            <a:r>
              <a:rPr lang="en-US" dirty="0">
                <a:ea typeface="Calibri" panose="020F0502020204030204" pitchFamily="34" charset="0"/>
              </a:rPr>
              <a:t>[1d] Bryce Canyon National Park, Keith Snyder</a:t>
            </a:r>
          </a:p>
          <a:p>
            <a:pPr algn="l"/>
            <a:r>
              <a:rPr lang="en-US" dirty="0">
                <a:ea typeface="Calibri" panose="020F0502020204030204" pitchFamily="34" charset="0"/>
              </a:rPr>
              <a:t>[1e]</a:t>
            </a:r>
            <a:r>
              <a:rPr lang="en-US" dirty="0"/>
              <a:t> Folded rocks, Raul </a:t>
            </a:r>
            <a:r>
              <a:rPr lang="en-US" dirty="0" err="1"/>
              <a:t>Esperante</a:t>
            </a:r>
            <a:r>
              <a:rPr lang="en-US" dirty="0"/>
              <a:t>, used with permission</a:t>
            </a:r>
            <a:endParaRPr lang="en-US" dirty="0">
              <a:ea typeface="Calibri" panose="020F0502020204030204" pitchFamily="34" charset="0"/>
            </a:endParaRPr>
          </a:p>
          <a:p>
            <a:pPr algn="l"/>
            <a:r>
              <a:rPr lang="en-US" dirty="0">
                <a:ea typeface="Calibri" panose="020F0502020204030204" pitchFamily="34" charset="0"/>
              </a:rPr>
              <a:t>[1f] </a:t>
            </a:r>
            <a:r>
              <a:rPr lang="en-US" dirty="0"/>
              <a:t>Grand Canyon, taken by Ed </a:t>
            </a:r>
            <a:r>
              <a:rPr lang="en-US" dirty="0" err="1"/>
              <a:t>Chatelain</a:t>
            </a:r>
            <a:r>
              <a:rPr lang="en-US" dirty="0"/>
              <a:t>, used with </a:t>
            </a:r>
            <a:r>
              <a:rPr lang="en-US" dirty="0" smtClean="0"/>
              <a:t>permission</a:t>
            </a:r>
          </a:p>
          <a:p>
            <a:pPr algn="l"/>
            <a:r>
              <a:rPr lang="en-US" dirty="0" smtClean="0"/>
              <a:t>[2]</a:t>
            </a:r>
            <a:r>
              <a:rPr lang="en-US" dirty="0"/>
              <a:t> </a:t>
            </a:r>
            <a:r>
              <a:rPr lang="en-US" dirty="0" smtClean="0"/>
              <a:t>Geological </a:t>
            </a:r>
            <a:r>
              <a:rPr lang="en-US" dirty="0"/>
              <a:t>fault in strata of volcanic ash 145055059, Morley Read, Thinkstock, Thinkstock Image Subscription Agreement</a:t>
            </a:r>
          </a:p>
          <a:p>
            <a:pPr algn="l"/>
            <a:r>
              <a:rPr lang="en-US" dirty="0" smtClean="0"/>
              <a:t>[4a] Rock formation A, Thomas Bartlett</a:t>
            </a:r>
          </a:p>
          <a:p>
            <a:pPr algn="l"/>
            <a:r>
              <a:rPr lang="en-US" dirty="0" smtClean="0"/>
              <a:t>[4b] Rock formation B, Thomas Bartlett</a:t>
            </a:r>
          </a:p>
          <a:p>
            <a:pPr algn="l"/>
            <a:endParaRPr lang="en-US" dirty="0" smtClean="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1903833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1178019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187252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65338" y="2057400"/>
            <a:ext cx="9166123" cy="4241873"/>
          </a:xfrm>
          <a:prstGeom prst="rect">
            <a:avLst/>
          </a:prstGeom>
          <a:solidFill>
            <a:srgbClr val="B49F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p:txBody>
          <a:bodyPr/>
          <a:lstStyle/>
          <a:p>
            <a:r>
              <a:rPr lang="en-US" b="1" dirty="0" smtClean="0">
                <a:ln>
                  <a:solidFill>
                    <a:sysClr val="windowText" lastClr="000000"/>
                  </a:solidFill>
                </a:ln>
                <a:solidFill>
                  <a:schemeClr val="bg1"/>
                </a:solidFill>
                <a:latin typeface="Gill Sans Ultra Bold" panose="020B0A02020104020203" pitchFamily="34" charset="0"/>
              </a:rPr>
              <a:t>Principles</a:t>
            </a:r>
            <a:endParaRPr lang="en-US" b="1" dirty="0">
              <a:ln>
                <a:solidFill>
                  <a:sysClr val="windowText" lastClr="000000"/>
                </a:solidFill>
              </a:ln>
              <a:solidFill>
                <a:schemeClr val="bg1"/>
              </a:solidFill>
              <a:latin typeface="Gill Sans Ultra Bold" panose="020B0A02020104020203" pitchFamily="34" charset="0"/>
            </a:endParaRPr>
          </a:p>
        </p:txBody>
      </p:sp>
      <p:sp>
        <p:nvSpPr>
          <p:cNvPr id="6" name="Content Placeholder 5"/>
          <p:cNvSpPr>
            <a:spLocks noGrp="1"/>
          </p:cNvSpPr>
          <p:nvPr>
            <p:ph idx="1"/>
          </p:nvPr>
        </p:nvSpPr>
        <p:spPr>
          <a:xfrm>
            <a:off x="2057400" y="2336873"/>
            <a:ext cx="8382000" cy="3599316"/>
          </a:xfrm>
        </p:spPr>
        <p:txBody>
          <a:bodyPr>
            <a:noAutofit/>
          </a:bodyPr>
          <a:lstStyle/>
          <a:p>
            <a:pPr marL="914400" lvl="1" indent="-457200">
              <a:lnSpc>
                <a:spcPct val="100000"/>
              </a:lnSpc>
              <a:buAutoNum type="arabicPeriod"/>
            </a:pPr>
            <a:r>
              <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rPr>
              <a:t>Original horizontality</a:t>
            </a:r>
          </a:p>
          <a:p>
            <a:pPr marL="914400" lvl="2" indent="0">
              <a:lnSpc>
                <a:spcPct val="100000"/>
              </a:lnSpc>
              <a:buNone/>
            </a:pPr>
            <a:r>
              <a:rPr lang="en-US" sz="3000" b="1" dirty="0">
                <a:solidFill>
                  <a:srgbClr val="FFC000"/>
                </a:solidFill>
                <a:effectLst>
                  <a:outerShdw blurRad="38100" dist="38100" dir="2700000" algn="tl">
                    <a:srgbClr val="000000">
                      <a:alpha val="43137"/>
                    </a:srgbClr>
                  </a:outerShdw>
                </a:effectLst>
                <a:latin typeface="Tempus Sans ITC" panose="04020404030D07020202" pitchFamily="82" charset="0"/>
              </a:rPr>
              <a:t>Layers are deposited horizontally.</a:t>
            </a:r>
          </a:p>
          <a:p>
            <a:pPr marL="971550" lvl="1" indent="-514350">
              <a:lnSpc>
                <a:spcPct val="100000"/>
              </a:lnSpc>
              <a:buAutoNum type="arabicPeriod"/>
            </a:pPr>
            <a:r>
              <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rPr>
              <a:t>Superposition</a:t>
            </a:r>
          </a:p>
          <a:p>
            <a:pPr marL="457200" lvl="1" indent="0">
              <a:lnSpc>
                <a:spcPct val="100000"/>
              </a:lnSpc>
              <a:buNone/>
            </a:pPr>
            <a:r>
              <a:rPr lang="en-US" sz="3200" b="1" dirty="0">
                <a:effectLst>
                  <a:outerShdw blurRad="38100" dist="38100" dir="2700000" algn="tl">
                    <a:srgbClr val="000000">
                      <a:alpha val="43137"/>
                    </a:srgbClr>
                  </a:outerShdw>
                </a:effectLst>
                <a:latin typeface="Tempus Sans ITC" panose="04020404030D07020202" pitchFamily="82" charset="0"/>
              </a:rPr>
              <a:t>	</a:t>
            </a:r>
            <a:r>
              <a:rPr lang="en-US" sz="3200" b="1" dirty="0">
                <a:solidFill>
                  <a:srgbClr val="FFC000"/>
                </a:solidFill>
                <a:effectLst>
                  <a:outerShdw blurRad="38100" dist="38100" dir="2700000" algn="tl">
                    <a:srgbClr val="000000">
                      <a:alpha val="43137"/>
                    </a:srgbClr>
                  </a:outerShdw>
                </a:effectLst>
                <a:latin typeface="Tempus Sans ITC" panose="04020404030D07020202" pitchFamily="82" charset="0"/>
              </a:rPr>
              <a:t>Younger layers are on top of older ones.</a:t>
            </a:r>
          </a:p>
          <a:p>
            <a:pPr marL="457200" lvl="1" indent="0">
              <a:lnSpc>
                <a:spcPct val="100000"/>
              </a:lnSpc>
              <a:buNone/>
            </a:pPr>
            <a:r>
              <a:rPr lang="en-US" sz="3200" b="1" dirty="0">
                <a:solidFill>
                  <a:schemeClr val="bg1"/>
                </a:solidFill>
                <a:effectLst>
                  <a:outerShdw blurRad="38100" dist="38100" dir="2700000" algn="tl">
                    <a:srgbClr val="000000">
                      <a:alpha val="43137"/>
                    </a:srgbClr>
                  </a:outerShdw>
                </a:effectLst>
                <a:latin typeface="Tempus Sans ITC" panose="04020404030D07020202" pitchFamily="82" charset="0"/>
              </a:rPr>
              <a:t>3. Cross-cutting relationships</a:t>
            </a:r>
          </a:p>
          <a:p>
            <a:pPr marL="457200" lvl="1" indent="0">
              <a:lnSpc>
                <a:spcPct val="100000"/>
              </a:lnSpc>
              <a:buNone/>
            </a:pPr>
            <a:r>
              <a:rPr lang="en-US" sz="3200" b="1" dirty="0">
                <a:effectLst>
                  <a:outerShdw blurRad="38100" dist="38100" dir="2700000" algn="tl">
                    <a:srgbClr val="000000">
                      <a:alpha val="43137"/>
                    </a:srgbClr>
                  </a:outerShdw>
                </a:effectLst>
                <a:latin typeface="Tempus Sans ITC" panose="04020404030D07020202" pitchFamily="82" charset="0"/>
              </a:rPr>
              <a:t>	</a:t>
            </a:r>
            <a:r>
              <a:rPr lang="en-US" sz="3200" b="1" dirty="0">
                <a:solidFill>
                  <a:srgbClr val="FFC000"/>
                </a:solidFill>
                <a:effectLst>
                  <a:outerShdw blurRad="38100" dist="38100" dir="2700000" algn="tl">
                    <a:srgbClr val="000000">
                      <a:alpha val="43137"/>
                    </a:srgbClr>
                  </a:outerShdw>
                </a:effectLst>
                <a:latin typeface="Tempus Sans ITC" panose="04020404030D07020202" pitchFamily="82" charset="0"/>
              </a:rPr>
              <a:t>Faults and intrusions are younger than the 	layers they cut </a:t>
            </a:r>
            <a:r>
              <a:rPr lang="en-US" sz="3200" b="1" dirty="0" smtClean="0">
                <a:solidFill>
                  <a:srgbClr val="FFC000"/>
                </a:solidFill>
                <a:effectLst>
                  <a:outerShdw blurRad="38100" dist="38100" dir="2700000" algn="tl">
                    <a:srgbClr val="000000">
                      <a:alpha val="43137"/>
                    </a:srgbClr>
                  </a:outerShdw>
                </a:effectLst>
                <a:latin typeface="Tempus Sans ITC" panose="04020404030D07020202" pitchFamily="82" charset="0"/>
              </a:rPr>
              <a:t>across.</a:t>
            </a:r>
            <a:endParaRPr lang="en-US" sz="3600" b="1" dirty="0">
              <a:solidFill>
                <a:srgbClr val="FFC000"/>
              </a:solidFill>
              <a:effectLst>
                <a:outerShdw blurRad="38100" dist="38100" dir="2700000" algn="tl">
                  <a:srgbClr val="000000">
                    <a:alpha val="43137"/>
                  </a:srgbClr>
                </a:outerShdw>
              </a:effectLst>
              <a:latin typeface="Tempus Sans ITC" panose="04020404030D07020202" pitchFamily="82" charset="0"/>
            </a:endParaRPr>
          </a:p>
        </p:txBody>
      </p:sp>
    </p:spTree>
    <p:custDataLst>
      <p:tags r:id="rId1"/>
    </p:custDataLst>
    <p:extLst>
      <p:ext uri="{BB962C8B-B14F-4D97-AF65-F5344CB8AC3E}">
        <p14:creationId xmlns:p14="http://schemas.microsoft.com/office/powerpoint/2010/main" val="33024266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2998394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1305138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4090607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2314023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343148"/>
            <a:ext cx="6400800" cy="3600451"/>
          </a:xfrm>
          <a:prstGeom prst="rect">
            <a:avLst/>
          </a:prstGeom>
        </p:spPr>
      </p:pic>
      <p:sp>
        <p:nvSpPr>
          <p:cNvPr id="6" name="Title 4"/>
          <p:cNvSpPr>
            <a:spLocks noGrp="1"/>
          </p:cNvSpPr>
          <p:nvPr>
            <p:ph type="title"/>
          </p:nvPr>
        </p:nvSpPr>
        <p:spPr>
          <a:xfrm>
            <a:off x="76200" y="365125"/>
            <a:ext cx="10210800" cy="1325563"/>
          </a:xfrm>
        </p:spPr>
        <p:txBody>
          <a:bodyPr/>
          <a:lstStyle/>
          <a:p>
            <a:r>
              <a:rPr lang="en-US" b="1" dirty="0" smtClean="0">
                <a:ln>
                  <a:solidFill>
                    <a:sysClr val="windowText" lastClr="000000"/>
                  </a:solidFill>
                </a:ln>
                <a:solidFill>
                  <a:schemeClr val="tx1"/>
                </a:solidFill>
                <a:latin typeface="Gill Sans Ultra Bold" panose="020B0A02020104020203" pitchFamily="34" charset="0"/>
              </a:rPr>
              <a:t>Order of Events?</a:t>
            </a:r>
            <a:endParaRPr lang="en-US" b="1" dirty="0">
              <a:ln>
                <a:solidFill>
                  <a:sysClr val="windowText" lastClr="000000"/>
                </a:solidFill>
              </a:ln>
              <a:solidFill>
                <a:schemeClr val="tx1"/>
              </a:solidFill>
              <a:latin typeface="Gill Sans Ultra Bold" panose="020B0A02020104020203"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608" y="2743355"/>
            <a:ext cx="5553857" cy="3124045"/>
          </a:xfrm>
          <a:prstGeom prst="rect">
            <a:avLst/>
          </a:prstGeom>
        </p:spPr>
      </p:pic>
    </p:spTree>
    <p:extLst>
      <p:ext uri="{BB962C8B-B14F-4D97-AF65-F5344CB8AC3E}">
        <p14:creationId xmlns:p14="http://schemas.microsoft.com/office/powerpoint/2010/main" val="15155211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681" y="1562100"/>
            <a:ext cx="8466667" cy="4762501"/>
          </a:xfrm>
          <a:prstGeom prst="rect">
            <a:avLst/>
          </a:prstGeom>
        </p:spPr>
      </p:pic>
      <p:sp>
        <p:nvSpPr>
          <p:cNvPr id="5"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
        <p:nvSpPr>
          <p:cNvPr id="15" name="Rectangle 14"/>
          <p:cNvSpPr/>
          <p:nvPr/>
        </p:nvSpPr>
        <p:spPr>
          <a:xfrm>
            <a:off x="3657600" y="5325070"/>
            <a:ext cx="56137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E</a:t>
            </a:r>
          </a:p>
        </p:txBody>
      </p:sp>
      <p:sp>
        <p:nvSpPr>
          <p:cNvPr id="16" name="Rectangle 15"/>
          <p:cNvSpPr/>
          <p:nvPr/>
        </p:nvSpPr>
        <p:spPr>
          <a:xfrm>
            <a:off x="5181600" y="2277070"/>
            <a:ext cx="70564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A</a:t>
            </a:r>
          </a:p>
        </p:txBody>
      </p:sp>
      <p:sp>
        <p:nvSpPr>
          <p:cNvPr id="17" name="Rectangle 16"/>
          <p:cNvSpPr/>
          <p:nvPr/>
        </p:nvSpPr>
        <p:spPr>
          <a:xfrm>
            <a:off x="4754719" y="3124200"/>
            <a:ext cx="55496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B</a:t>
            </a:r>
          </a:p>
        </p:txBody>
      </p:sp>
      <p:sp>
        <p:nvSpPr>
          <p:cNvPr id="18" name="Rectangle 17"/>
          <p:cNvSpPr/>
          <p:nvPr/>
        </p:nvSpPr>
        <p:spPr>
          <a:xfrm>
            <a:off x="6063344" y="3155768"/>
            <a:ext cx="615873"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C</a:t>
            </a:r>
          </a:p>
        </p:txBody>
      </p:sp>
      <p:sp>
        <p:nvSpPr>
          <p:cNvPr id="19" name="Rectangle 18"/>
          <p:cNvSpPr/>
          <p:nvPr/>
        </p:nvSpPr>
        <p:spPr>
          <a:xfrm>
            <a:off x="4114801" y="4105870"/>
            <a:ext cx="639919"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D</a:t>
            </a:r>
          </a:p>
        </p:txBody>
      </p:sp>
    </p:spTree>
    <p:extLst>
      <p:ext uri="{BB962C8B-B14F-4D97-AF65-F5344CB8AC3E}">
        <p14:creationId xmlns:p14="http://schemas.microsoft.com/office/powerpoint/2010/main" val="1660916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465" y="1563761"/>
            <a:ext cx="8702131" cy="4982672"/>
          </a:xfrm>
          <a:prstGeom prst="rect">
            <a:avLst/>
          </a:prstGeom>
        </p:spPr>
      </p:pic>
      <p:sp>
        <p:nvSpPr>
          <p:cNvPr id="16" name="Rectangle 15"/>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6"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3348445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669" y="1568712"/>
            <a:ext cx="8494690" cy="4984488"/>
          </a:xfrm>
          <a:prstGeom prst="rect">
            <a:avLst/>
          </a:prstGeom>
        </p:spPr>
      </p:pic>
      <p:sp>
        <p:nvSpPr>
          <p:cNvPr id="15" name="Rectangle 14"/>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9" name="Rectangle 18"/>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8"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3334268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9670" y="1570524"/>
            <a:ext cx="8778331" cy="4775412"/>
          </a:xfrm>
          <a:prstGeom prst="rect">
            <a:avLst/>
          </a:prstGeom>
        </p:spPr>
      </p:pic>
      <p:sp>
        <p:nvSpPr>
          <p:cNvPr id="15" name="Rectangle 14"/>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9" name="Rectangle 18"/>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21" name="Rectangle 20"/>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8"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2818591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18200"/>
            <a:ext cx="8839200" cy="5011200"/>
          </a:xfrm>
          <a:prstGeom prst="rect">
            <a:avLst/>
          </a:prstGeom>
        </p:spPr>
      </p:pic>
      <p:sp>
        <p:nvSpPr>
          <p:cNvPr id="8" name="Rectangle 7"/>
          <p:cNvSpPr/>
          <p:nvPr/>
        </p:nvSpPr>
        <p:spPr>
          <a:xfrm>
            <a:off x="5410201" y="2353270"/>
            <a:ext cx="579005"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4</a:t>
            </a:r>
          </a:p>
        </p:txBody>
      </p:sp>
      <p:sp>
        <p:nvSpPr>
          <p:cNvPr id="9" name="Rectangle 8"/>
          <p:cNvSpPr/>
          <p:nvPr/>
        </p:nvSpPr>
        <p:spPr>
          <a:xfrm>
            <a:off x="3581400" y="5181600"/>
            <a:ext cx="44595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1</a:t>
            </a:r>
          </a:p>
        </p:txBody>
      </p:sp>
      <p:sp>
        <p:nvSpPr>
          <p:cNvPr id="10" name="Rectangle 9"/>
          <p:cNvSpPr/>
          <p:nvPr/>
        </p:nvSpPr>
        <p:spPr>
          <a:xfrm>
            <a:off x="4114800" y="4038600"/>
            <a:ext cx="574196"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2</a:t>
            </a:r>
          </a:p>
        </p:txBody>
      </p:sp>
      <p:sp>
        <p:nvSpPr>
          <p:cNvPr id="11" name="Rectangle 10"/>
          <p:cNvSpPr/>
          <p:nvPr/>
        </p:nvSpPr>
        <p:spPr>
          <a:xfrm>
            <a:off x="4800601" y="3124200"/>
            <a:ext cx="52129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empus Sans ITC" panose="04020404030D07020202" pitchFamily="82" charset="0"/>
              </a:rPr>
              <a:t>3</a:t>
            </a:r>
          </a:p>
        </p:txBody>
      </p:sp>
      <p:sp>
        <p:nvSpPr>
          <p:cNvPr id="12" name="Title 4"/>
          <p:cNvSpPr>
            <a:spLocks noGrp="1"/>
          </p:cNvSpPr>
          <p:nvPr>
            <p:ph type="title"/>
          </p:nvPr>
        </p:nvSpPr>
        <p:spPr>
          <a:xfrm>
            <a:off x="48021" y="433685"/>
            <a:ext cx="10972800" cy="1143000"/>
          </a:xfrm>
        </p:spPr>
        <p:txBody>
          <a:bodyPr/>
          <a:lstStyle/>
          <a:p>
            <a:r>
              <a:rPr lang="en-US" b="1" dirty="0" smtClean="0">
                <a:latin typeface="Gill Sans Ultra Bold" panose="020B0A02020104020203" pitchFamily="34" charset="0"/>
              </a:rPr>
              <a:t>What order?</a:t>
            </a:r>
            <a:endParaRPr lang="en-US" b="1" dirty="0">
              <a:latin typeface="Gill Sans Ultra Bold" panose="020B0A02020104020203" pitchFamily="34" charset="0"/>
            </a:endParaRPr>
          </a:p>
        </p:txBody>
      </p:sp>
    </p:spTree>
    <p:extLst>
      <p:ext uri="{BB962C8B-B14F-4D97-AF65-F5344CB8AC3E}">
        <p14:creationId xmlns:p14="http://schemas.microsoft.com/office/powerpoint/2010/main" val="3653334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2.4"/>
</p:tagLst>
</file>

<file path=ppt/tags/tag2.xml><?xml version="1.0" encoding="utf-8"?>
<p:tagLst xmlns:a="http://schemas.openxmlformats.org/drawingml/2006/main" xmlns:r="http://schemas.openxmlformats.org/officeDocument/2006/relationships" xmlns:p="http://schemas.openxmlformats.org/presentationml/2006/main">
  <p:tag name="TIMING" val="|4|3.1"/>
</p:tagLst>
</file>

<file path=ppt/tags/tag3.xml><?xml version="1.0" encoding="utf-8"?>
<p:tagLst xmlns:a="http://schemas.openxmlformats.org/drawingml/2006/main" xmlns:r="http://schemas.openxmlformats.org/officeDocument/2006/relationships" xmlns:p="http://schemas.openxmlformats.org/presentationml/2006/main">
  <p:tag name="TIMING" val="|3.2"/>
</p:tagLst>
</file>

<file path=ppt/tags/tag4.xml><?xml version="1.0" encoding="utf-8"?>
<p:tagLst xmlns:a="http://schemas.openxmlformats.org/drawingml/2006/main" xmlns:r="http://schemas.openxmlformats.org/officeDocument/2006/relationships" xmlns:p="http://schemas.openxmlformats.org/presentationml/2006/main">
  <p:tag name="TIMING" val="|2.4|2.5|3|2.6|3.7"/>
</p:tagLst>
</file>

<file path=ppt/tags/tag5.xml><?xml version="1.0" encoding="utf-8"?>
<p:tagLst xmlns:a="http://schemas.openxmlformats.org/drawingml/2006/main" xmlns:r="http://schemas.openxmlformats.org/officeDocument/2006/relationships" xmlns:p="http://schemas.openxmlformats.org/presentationml/2006/main">
  <p:tag name="TIMING" val="|10.4"/>
</p:tagLst>
</file>

<file path=ppt/tags/tag6.xml><?xml version="1.0" encoding="utf-8"?>
<p:tagLst xmlns:a="http://schemas.openxmlformats.org/drawingml/2006/main" xmlns:r="http://schemas.openxmlformats.org/officeDocument/2006/relationships" xmlns:p="http://schemas.openxmlformats.org/presentationml/2006/main">
  <p:tag name="TIMING" val="|4.5"/>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931</Words>
  <Application>Microsoft Office PowerPoint</Application>
  <PresentationFormat>Widescreen</PresentationFormat>
  <Paragraphs>155</Paragraphs>
  <Slides>33</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Calibri</vt:lpstr>
      <vt:lpstr>Calibri Light</vt:lpstr>
      <vt:lpstr>Garamond</vt:lpstr>
      <vt:lpstr>Gill Sans Ultra Bold</vt:lpstr>
      <vt:lpstr>Tahoma</vt:lpstr>
      <vt:lpstr>Tempus Sans ITC</vt:lpstr>
      <vt:lpstr>Tunga</vt:lpstr>
      <vt:lpstr>Mountain Top</vt:lpstr>
      <vt:lpstr>Office Theme</vt:lpstr>
      <vt:lpstr>BlackTie</vt:lpstr>
      <vt:lpstr>The Geologic Column</vt:lpstr>
      <vt:lpstr>Just a Rock?</vt:lpstr>
      <vt:lpstr>Principles</vt:lpstr>
      <vt:lpstr>Order of Events?</vt:lpstr>
      <vt:lpstr>What order?</vt:lpstr>
      <vt:lpstr>What order?</vt:lpstr>
      <vt:lpstr>What order?</vt:lpstr>
      <vt:lpstr>What order?</vt:lpstr>
      <vt:lpstr>What order?</vt:lpstr>
      <vt:lpstr>What order?</vt:lpstr>
      <vt:lpstr>What order?</vt:lpstr>
      <vt:lpstr>What order?</vt:lpstr>
      <vt:lpstr>What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Relative Age</vt:lpstr>
      <vt:lpstr>The Geologic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149</cp:revision>
  <dcterms:created xsi:type="dcterms:W3CDTF">2012-08-15T17:52:08Z</dcterms:created>
  <dcterms:modified xsi:type="dcterms:W3CDTF">2017-01-30T22:43:57Z</dcterms:modified>
</cp:coreProperties>
</file>