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70" r:id="rId4"/>
    <p:sldId id="363" r:id="rId5"/>
    <p:sldId id="336" r:id="rId6"/>
    <p:sldId id="313" r:id="rId7"/>
    <p:sldId id="342" r:id="rId8"/>
    <p:sldId id="358" r:id="rId9"/>
    <p:sldId id="359" r:id="rId10"/>
    <p:sldId id="343" r:id="rId11"/>
    <p:sldId id="364" r:id="rId12"/>
    <p:sldId id="344" r:id="rId13"/>
    <p:sldId id="360" r:id="rId14"/>
    <p:sldId id="361" r:id="rId15"/>
    <p:sldId id="349" r:id="rId16"/>
    <p:sldId id="353" r:id="rId17"/>
    <p:sldId id="354" r:id="rId18"/>
    <p:sldId id="376" r:id="rId19"/>
    <p:sldId id="357" r:id="rId20"/>
    <p:sldId id="365" r:id="rId21"/>
    <p:sldId id="366" r:id="rId22"/>
    <p:sldId id="375" r:id="rId23"/>
    <p:sldId id="368" r:id="rId24"/>
    <p:sldId id="377" r:id="rId25"/>
    <p:sldId id="370" r:id="rId26"/>
    <p:sldId id="371" r:id="rId27"/>
    <p:sldId id="372" r:id="rId28"/>
    <p:sldId id="373" r:id="rId29"/>
    <p:sldId id="3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B05"/>
    <a:srgbClr val="C9BA81"/>
    <a:srgbClr val="B49F50"/>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6" autoAdjust="0"/>
    <p:restoredTop sz="71191" autoAdjust="0"/>
  </p:normalViewPr>
  <p:slideViewPr>
    <p:cSldViewPr>
      <p:cViewPr varScale="1">
        <p:scale>
          <a:sx n="47" d="100"/>
          <a:sy n="47" d="100"/>
        </p:scale>
        <p:origin x="1123"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099"/>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Accuracy and assumptions of radiometric dating</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that in mind,</a:t>
            </a:r>
            <a:r>
              <a:rPr lang="en-US" baseline="0" dirty="0" smtClean="0"/>
              <a:t> we are ready to learn the three assumptions that must be true in order for radiometric dating to be accurate. / Number 1—we assume that decay rate has always been the same. </a:t>
            </a:r>
            <a:r>
              <a:rPr lang="en-US" dirty="0" smtClean="0">
                <a:solidFill>
                  <a:schemeClr val="bg1"/>
                </a:solidFill>
              </a:rPr>
              <a:t>Most scientists do not think there is reason to doubt the theory of the decay process.</a:t>
            </a:r>
          </a:p>
          <a:p>
            <a:endParaRPr lang="en-US" baseline="0"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Number 2—we assume that the rock has experienced no chemical exchange with the rocks around it,  In other words, nothing inside the rock has gotten out, and nothing outside the rock has gotten in.  In the hour glass example, this would mean that here is not a hole in the bottom letting any of the sand escape, and that no additional sand is being added from the top.</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158316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Number 3—we assume that the initial concentration of daughter product can be determined,  In our hour glass illustration, this would mean that if there was already some sand in the bottom when we turned the hour glass over, it is possible to determine how much was there so we could adjust our calculations.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If scientists did not know some old daughter product was leftover when a new rock formed, the rock would date as much older than it really is.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63515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scientists have raised questions about the accuracy of radiometric</a:t>
            </a:r>
            <a:r>
              <a:rPr lang="en-US" baseline="0" dirty="0" smtClean="0"/>
              <a:t> dating.  </a:t>
            </a:r>
            <a:r>
              <a:rPr lang="en-US" dirty="0" smtClean="0"/>
              <a:t>Although some individual dates have been shown to be inaccurate, the overall pattern of dates suggested by radiometric dating is generally quite consistent.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many scientists</a:t>
            </a:r>
            <a:r>
              <a:rPr lang="en-US" baseline="0" dirty="0" smtClean="0"/>
              <a:t> have accepted radiometric dating as an accurate theory, / other still consider it a hypothesis to be tested. Why?</a:t>
            </a:r>
            <a:endParaRPr lang="en-US" dirty="0" smtClean="0"/>
          </a:p>
          <a:p>
            <a:r>
              <a:rPr lang="en-US" baseline="0" dirty="0" smtClean="0"/>
              <a:t>Because the long ages suggested by radiometric dating conflict with what the Word of God teaches.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Bible is very clear about the creation of life on Earth in six literal days with a seventh added for worship and rest.  The chronogenealogies in Genesis 5 and 11 indicate that this happened several thousand—rather than million—years ago.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Besides</a:t>
            </a:r>
            <a:r>
              <a:rPr lang="en-US" sz="1200" kern="1200" baseline="0" dirty="0" smtClean="0">
                <a:solidFill>
                  <a:schemeClr val="tx1"/>
                </a:solidFill>
                <a:effectLst/>
                <a:latin typeface="+mn-lt"/>
                <a:ea typeface="+mn-ea"/>
                <a:cs typeface="+mn-cs"/>
              </a:rPr>
              <a:t> the concerns raised by the Bible about the accuracy of radiometric dates, / there are pieces of geological evidence that are difficult to explain if they were formed over millions of years.  / We learned about some of these in video 11.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a:p>
        </p:txBody>
      </p:sp>
    </p:spTree>
    <p:extLst>
      <p:ext uri="{BB962C8B-B14F-4D97-AF65-F5344CB8AC3E}">
        <p14:creationId xmlns:p14="http://schemas.microsoft.com/office/powerpoint/2010/main" val="355538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creation story in Genesis is not something that science can prove or disprove, some scientists believe it to be a reliable history of Earth’s origins and have chosen to accept it as accurate.  / These scientists look for alternate explanations of radiometric dates that would be consistent with the biblical record.  More study is needed, / and scientists who believe in the biblical creation story predict that there are discoveries yet to be made that will shed light on this issue</a:t>
            </a:r>
            <a:r>
              <a:rPr lang="en-US" sz="1200" kern="1200" baseline="0" dirty="0" smtClean="0">
                <a:solidFill>
                  <a:schemeClr val="tx1"/>
                </a:solidFill>
                <a:effectLst/>
                <a:latin typeface="+mn-lt"/>
                <a:ea typeface="+mn-ea"/>
                <a:cs typeface="+mn-cs"/>
              </a:rPr>
              <a:t> and see this as an exciting mystery to solve.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learn about a specific kind of radiometric dating that scientists use</a:t>
            </a:r>
            <a:r>
              <a:rPr lang="en-US" baseline="0" dirty="0" smtClean="0"/>
              <a:t> to calculate the age of fossils, watch our next presentation.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0196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4807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Because scientists know that certain radioactive elements decay</a:t>
            </a:r>
            <a:r>
              <a:rPr lang="en-US" baseline="0" dirty="0" smtClean="0">
                <a:solidFill>
                  <a:schemeClr val="bg1"/>
                </a:solidFill>
              </a:rPr>
              <a:t> at consistent, known rates…</a:t>
            </a: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1355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9431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0597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1451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9250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8015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9646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They are able to compare the amount of parent isotope</a:t>
            </a:r>
            <a:r>
              <a:rPr lang="en-US" baseline="0" dirty="0" smtClean="0"/>
              <a:t> / to daughter isotope in a sample / and estimate its actual age.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2728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But is this process accurate?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 they estimate that certain rock layers </a:t>
            </a:r>
            <a:r>
              <a:rPr lang="en-US" smtClean="0"/>
              <a:t>are 541 </a:t>
            </a:r>
            <a:r>
              <a:rPr lang="en-US" dirty="0" smtClean="0"/>
              <a:t>million years old, is that really</a:t>
            </a:r>
            <a:r>
              <a:rPr lang="en-US" baseline="0" dirty="0" smtClean="0"/>
              <a:t> true?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21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order for radiometric dating to be accurate, careful procedures must be followed when samples are collected, when samples are prepared in the laboratory, and when parent and daughter isotopes are measured.  / In</a:t>
            </a:r>
            <a:r>
              <a:rPr lang="en-US" baseline="0" dirty="0" smtClean="0"/>
              <a:t> addition, at least three assumptions, which we will learn about in this presentation, must be true.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17169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help us understand those assumptions, </a:t>
            </a:r>
            <a:r>
              <a:rPr lang="en-US" baseline="0" dirty="0" smtClean="0"/>
              <a:t>it may be helpful to look at another analogy sometimes used to illustrate radioactive decay./</a:t>
            </a:r>
            <a:endParaRPr lang="en-US" dirty="0" smtClean="0"/>
          </a:p>
          <a:p>
            <a:r>
              <a:rPr lang="en-US" dirty="0" smtClean="0"/>
              <a:t>Imagine that the sand in</a:t>
            </a:r>
            <a:r>
              <a:rPr lang="en-US" baseline="0" dirty="0" smtClean="0"/>
              <a:t> the top part of the hour glass is like the parent isotope.  / The sand in the bottom is like the daughter isotope.  Over time, the sand trickles from the top to the bottom, representing the radioactive decay that turns the parent isotope into the daughter isotope.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8996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back to the three points we made about radioactive decay using our penny illustration. Two of</a:t>
            </a:r>
            <a:r>
              <a:rPr lang="en-US" baseline="0" dirty="0" smtClean="0"/>
              <a:t> the three points are made well by the hour glass illustration as well.</a:t>
            </a:r>
            <a:r>
              <a:rPr lang="en-US" dirty="0" smtClean="0"/>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number 1, </a:t>
            </a:r>
            <a:r>
              <a:rPr lang="en-US" baseline="0" dirty="0" smtClean="0"/>
              <a:t>it was easy to see one group of pennies steadily increasing, while the other group was steadily decreasing.  / This point is easy to see in the hour glass illustration as well.  We can see how the sand in top steadily decreases as the sand in the bottom steadily increases.  </a:t>
            </a:r>
          </a:p>
          <a:p>
            <a:endParaRPr lang="en-US" baseline="0" dirty="0" smtClean="0"/>
          </a:p>
          <a:p>
            <a:r>
              <a:rPr lang="en-US" baseline="0" dirty="0" smtClean="0"/>
              <a:t>In number 3, we could not know for sure whether any individual penny would be heads or tails, but we knew that about half the group would be heads and half tails. /  In the hour glass illustration, we don’t know exactly when one individual grain of sand will fall to the bottom, but we know how long it takes for all the sand to fall.  </a:t>
            </a:r>
          </a:p>
          <a:p>
            <a:endParaRPr lang="en-US" baseline="0" dirty="0" smtClean="0"/>
          </a:p>
          <a:p>
            <a:r>
              <a:rPr lang="en-US" baseline="0" dirty="0" smtClean="0"/>
              <a:t>The hour glass analogy fails to illustrate point number 2.  While the number of pennies being flipped got smaller each time, the amount of sand falling through the hour glass remains the same.  But as long as we don’t expect the hour glass to accurately illustrate half-life, it will still be useful to us in understanding the assumptions of radiometric dating.</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278804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255174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2762079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074207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9527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9104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119206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635809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84620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1511280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0183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256116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5474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3657775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455118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460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6605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924419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39600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11185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682626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5444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577747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3274079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4600294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2514600"/>
            <a:ext cx="6069268" cy="1373070"/>
          </a:xfrm>
        </p:spPr>
        <p:txBody>
          <a:bodyPr/>
          <a:lstStyle/>
          <a:p>
            <a:r>
              <a:rPr lang="en-US" dirty="0" smtClean="0">
                <a:ln>
                  <a:solidFill>
                    <a:sysClr val="windowText" lastClr="000000"/>
                  </a:solidFill>
                </a:ln>
                <a:solidFill>
                  <a:schemeClr val="bg1"/>
                </a:solidFill>
                <a:latin typeface="Gill Sans Ultra Bold" panose="020B0A02020104020203" pitchFamily="34" charset="0"/>
              </a:rPr>
              <a:t>Geologic Column</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Subtitle 4"/>
          <p:cNvSpPr>
            <a:spLocks noGrp="1"/>
          </p:cNvSpPr>
          <p:nvPr>
            <p:ph type="subTitle" idx="1"/>
          </p:nvPr>
        </p:nvSpPr>
        <p:spPr>
          <a:xfrm>
            <a:off x="1143000" y="3505201"/>
            <a:ext cx="10249633" cy="382470"/>
          </a:xfrm>
          <a:ln>
            <a:noFill/>
          </a:ln>
        </p:spPr>
        <p:txBody>
          <a:bodyPr>
            <a:normAutofit fontScale="70000" lnSpcReduction="20000"/>
          </a:bodyPr>
          <a:lstStyle/>
          <a:p>
            <a:r>
              <a:rPr lang="en-US" dirty="0" smtClean="0">
                <a:ln>
                  <a:solidFill>
                    <a:sysClr val="windowText" lastClr="000000"/>
                  </a:solidFill>
                </a:ln>
                <a:solidFill>
                  <a:schemeClr val="bg1"/>
                </a:solidFill>
                <a:latin typeface="Gill Sans Ultra Bold" panose="020B0A02020104020203" pitchFamily="34" charset="0"/>
              </a:rPr>
              <a:t>Accuracy &amp; Assumptions of Radiometric Dating</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99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pPr marL="514350" indent="-514350">
              <a:buAutoNum type="arabicPeriod"/>
            </a:pPr>
            <a:r>
              <a:rPr lang="en-US" dirty="0" smtClean="0">
                <a:solidFill>
                  <a:schemeClr val="bg1"/>
                </a:solidFill>
              </a:rPr>
              <a:t>The decay rate (half-life) has always been constant.</a:t>
            </a:r>
          </a:p>
        </p:txBody>
      </p:sp>
      <p:pic>
        <p:nvPicPr>
          <p:cNvPr id="3" name="Picture 2"/>
          <p:cNvPicPr>
            <a:picLocks noChangeAspect="1"/>
          </p:cNvPicPr>
          <p:nvPr/>
        </p:nvPicPr>
        <p:blipFill>
          <a:blip r:embed="rId5"/>
          <a:stretch>
            <a:fillRect/>
          </a:stretch>
        </p:blipFill>
        <p:spPr>
          <a:xfrm>
            <a:off x="3048000" y="2677886"/>
            <a:ext cx="5181600" cy="3861674"/>
          </a:xfrm>
          <a:prstGeom prst="rect">
            <a:avLst/>
          </a:prstGeom>
        </p:spPr>
      </p:pic>
      <p:sp>
        <p:nvSpPr>
          <p:cNvPr id="5" name="TextBox 4"/>
          <p:cNvSpPr txBox="1"/>
          <p:nvPr/>
        </p:nvSpPr>
        <p:spPr>
          <a:xfrm>
            <a:off x="4343400" y="2677886"/>
            <a:ext cx="2590800" cy="461665"/>
          </a:xfrm>
          <a:prstGeom prst="rect">
            <a:avLst/>
          </a:prstGeom>
          <a:noFill/>
        </p:spPr>
        <p:txBody>
          <a:bodyPr wrap="square" rtlCol="0">
            <a:spAutoFit/>
          </a:bodyPr>
          <a:lstStyle/>
          <a:p>
            <a:pPr algn="ctr"/>
            <a:r>
              <a:rPr lang="en-US" sz="2400" dirty="0" smtClean="0">
                <a:solidFill>
                  <a:schemeClr val="bg1"/>
                </a:solidFill>
                <a:latin typeface="Tempus Sans ITC" panose="04020404030D07020202" pitchFamily="82" charset="0"/>
              </a:rPr>
              <a:t>Radioactive Decay</a:t>
            </a:r>
            <a:endParaRPr lang="en-US" sz="2400" dirty="0">
              <a:solidFill>
                <a:schemeClr val="bg1"/>
              </a:solidFill>
              <a:latin typeface="Tempus Sans ITC" panose="04020404030D07020202" pitchFamily="82" charset="0"/>
            </a:endParaRPr>
          </a:p>
        </p:txBody>
      </p:sp>
    </p:spTree>
    <p:custDataLst>
      <p:tags r:id="rId1"/>
    </p:custDataLst>
    <p:extLst>
      <p:ext uri="{BB962C8B-B14F-4D97-AF65-F5344CB8AC3E}">
        <p14:creationId xmlns:p14="http://schemas.microsoft.com/office/powerpoint/2010/main" val="3658328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2. The rock has experienced no chemical exchange with the rocks around it (it is a closed system).</a:t>
            </a:r>
          </a:p>
        </p:txBody>
      </p:sp>
      <p:sp>
        <p:nvSpPr>
          <p:cNvPr id="3" name="Rounded Rectangle 2"/>
          <p:cNvSpPr/>
          <p:nvPr/>
        </p:nvSpPr>
        <p:spPr>
          <a:xfrm>
            <a:off x="2895600" y="3962400"/>
            <a:ext cx="2514600" cy="1371600"/>
          </a:xfrm>
          <a:prstGeom prst="round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tx1"/>
                </a:solidFill>
              </a:rPr>
              <a:t>Closed System</a:t>
            </a:r>
          </a:p>
        </p:txBody>
      </p:sp>
      <p:sp>
        <p:nvSpPr>
          <p:cNvPr id="5" name="Down Arrow 4"/>
          <p:cNvSpPr/>
          <p:nvPr/>
        </p:nvSpPr>
        <p:spPr>
          <a:xfrm>
            <a:off x="4610100" y="3233737"/>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V="1">
            <a:off x="3429000" y="3962400"/>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4152900" y="3962400"/>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860800" y="3233737"/>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596" y="3050381"/>
            <a:ext cx="2306836" cy="3075782"/>
          </a:xfrm>
          <a:prstGeom prst="rect">
            <a:avLst/>
          </a:prstGeom>
        </p:spPr>
      </p:pic>
      <p:sp>
        <p:nvSpPr>
          <p:cNvPr id="11" name="Title 1"/>
          <p:cNvSpPr>
            <a:spLocks noGrp="1"/>
          </p:cNvSpPr>
          <p:nvPr>
            <p:ph type="title"/>
          </p:nvPr>
        </p:nvSpPr>
        <p:spPr>
          <a:xfrm>
            <a:off x="0" y="4099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3879852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3. The initial concentration of daughter product at the time of formation of the rock can be determined.</a:t>
            </a: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596" y="3050381"/>
            <a:ext cx="2306836" cy="3075782"/>
          </a:xfrm>
          <a:prstGeom prst="rect">
            <a:avLst/>
          </a:prstGeom>
        </p:spPr>
      </p:pic>
      <p:sp>
        <p:nvSpPr>
          <p:cNvPr id="6" name="Title 1"/>
          <p:cNvSpPr>
            <a:spLocks noGrp="1"/>
          </p:cNvSpPr>
          <p:nvPr>
            <p:ph type="title"/>
          </p:nvPr>
        </p:nvSpPr>
        <p:spPr>
          <a:xfrm>
            <a:off x="0" y="4099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40548177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Some scientists have raised questions about accuracy.</a:t>
            </a:r>
          </a:p>
          <a:p>
            <a:pPr marL="0" indent="0">
              <a:buNone/>
            </a:pPr>
            <a:endParaRPr lang="en-US" dirty="0">
              <a:solidFill>
                <a:schemeClr val="bg1"/>
              </a:solidFill>
            </a:endParaRPr>
          </a:p>
          <a:p>
            <a:pPr marL="0" indent="0">
              <a:buNone/>
            </a:pPr>
            <a:r>
              <a:rPr lang="en-US" dirty="0" smtClean="0">
                <a:solidFill>
                  <a:schemeClr val="bg1"/>
                </a:solidFill>
              </a:rPr>
              <a:t>Some individual dates have been shown to be inaccurate.</a:t>
            </a:r>
          </a:p>
          <a:p>
            <a:pPr marL="0" indent="0">
              <a:buNone/>
            </a:pPr>
            <a:endParaRPr lang="en-US" dirty="0">
              <a:solidFill>
                <a:schemeClr val="bg1"/>
              </a:solidFill>
            </a:endParaRPr>
          </a:p>
          <a:p>
            <a:pPr marL="0" indent="0">
              <a:buNone/>
            </a:pPr>
            <a:r>
              <a:rPr lang="en-US" dirty="0" smtClean="0">
                <a:solidFill>
                  <a:schemeClr val="bg1"/>
                </a:solidFill>
              </a:rPr>
              <a:t>The overall pattern of dates suggested is generally quite consistent.</a:t>
            </a:r>
          </a:p>
          <a:p>
            <a:pPr marL="0" indent="0">
              <a:buNone/>
            </a:pPr>
            <a:endParaRPr lang="en-US" dirty="0">
              <a:solidFill>
                <a:schemeClr val="bg1"/>
              </a:solidFill>
            </a:endParaRPr>
          </a:p>
        </p:txBody>
      </p:sp>
      <p:sp>
        <p:nvSpPr>
          <p:cNvPr id="6" name="Title 2"/>
          <p:cNvSpPr>
            <a:spLocks noGrp="1"/>
          </p:cNvSpPr>
          <p:nvPr>
            <p:ph type="title"/>
          </p:nvPr>
        </p:nvSpPr>
        <p:spPr>
          <a:xfrm>
            <a:off x="0" y="4480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Accuracy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20323966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Radiometric dating</a:t>
            </a:r>
            <a:endParaRPr lang="en-US"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sz="half" idx="1"/>
          </p:nvPr>
        </p:nvSpPr>
        <p:spPr>
          <a:xfrm>
            <a:off x="1981200" y="1600201"/>
            <a:ext cx="4038600" cy="990600"/>
          </a:xfrm>
        </p:spPr>
        <p:txBody>
          <a:bodyPr>
            <a:normAutofit/>
          </a:bodyPr>
          <a:lstStyle/>
          <a:p>
            <a:r>
              <a:rPr lang="en-US" sz="3200" dirty="0">
                <a:solidFill>
                  <a:schemeClr val="bg1"/>
                </a:solidFill>
              </a:rPr>
              <a:t>An accurate theory?</a:t>
            </a:r>
          </a:p>
        </p:txBody>
      </p:sp>
      <p:sp>
        <p:nvSpPr>
          <p:cNvPr id="5" name="Content Placeholder 4"/>
          <p:cNvSpPr>
            <a:spLocks noGrp="1"/>
          </p:cNvSpPr>
          <p:nvPr>
            <p:ph sz="half" idx="2"/>
          </p:nvPr>
        </p:nvSpPr>
        <p:spPr>
          <a:xfrm>
            <a:off x="6172200" y="1600201"/>
            <a:ext cx="4038600" cy="1219200"/>
          </a:xfrm>
        </p:spPr>
        <p:txBody>
          <a:bodyPr/>
          <a:lstStyle/>
          <a:p>
            <a:r>
              <a:rPr lang="en-US" sz="3200" dirty="0">
                <a:solidFill>
                  <a:schemeClr val="bg1"/>
                </a:solidFill>
              </a:rPr>
              <a:t>A hypothesis to be tested?</a:t>
            </a:r>
          </a:p>
          <a:p>
            <a:endParaRPr lang="en-US" dirty="0">
              <a:solidFill>
                <a:schemeClr val="bg1"/>
              </a:solidFill>
            </a:endParaRPr>
          </a:p>
        </p:txBody>
      </p:sp>
      <p:sp>
        <p:nvSpPr>
          <p:cNvPr id="4" name="TextBox 3"/>
          <p:cNvSpPr txBox="1"/>
          <p:nvPr/>
        </p:nvSpPr>
        <p:spPr>
          <a:xfrm>
            <a:off x="3457575" y="3581400"/>
            <a:ext cx="5276850" cy="1754326"/>
          </a:xfrm>
          <a:prstGeom prst="rect">
            <a:avLst/>
          </a:prstGeom>
          <a:noFill/>
        </p:spPr>
        <p:txBody>
          <a:bodyPr wrap="square" rtlCol="0">
            <a:spAutoFit/>
          </a:bodyPr>
          <a:lstStyle/>
          <a:p>
            <a:pPr algn="ctr"/>
            <a:r>
              <a:rPr lang="en-US" sz="3600" dirty="0">
                <a:solidFill>
                  <a:srgbClr val="FFFF00"/>
                </a:solidFill>
              </a:rPr>
              <a:t>The long ages suggested by radiometric dating conflict with the Word of God.</a:t>
            </a:r>
          </a:p>
        </p:txBody>
      </p:sp>
    </p:spTree>
    <p:custDataLst>
      <p:tags r:id="rId1"/>
    </p:custDataLst>
    <p:extLst>
      <p:ext uri="{BB962C8B-B14F-4D97-AF65-F5344CB8AC3E}">
        <p14:creationId xmlns:p14="http://schemas.microsoft.com/office/powerpoint/2010/main" val="23894345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Word of God</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r>
              <a:rPr lang="en-US" dirty="0" smtClean="0">
                <a:solidFill>
                  <a:schemeClr val="bg1"/>
                </a:solidFill>
              </a:rPr>
              <a:t>Creation of life on Earth in six literal days with a seventh added for worship and rest (Genesis 1)</a:t>
            </a:r>
          </a:p>
          <a:p>
            <a:endParaRPr lang="en-US" dirty="0" smtClean="0">
              <a:solidFill>
                <a:schemeClr val="bg1"/>
              </a:solidFill>
            </a:endParaRPr>
          </a:p>
          <a:p>
            <a:r>
              <a:rPr lang="en-US" dirty="0" smtClean="0">
                <a:solidFill>
                  <a:schemeClr val="bg1"/>
                </a:solidFill>
              </a:rPr>
              <a:t>Several thousand—not million—years ago (Genesis 5 and 11)</a:t>
            </a:r>
            <a:endParaRPr lang="en-US" dirty="0">
              <a:solidFill>
                <a:schemeClr val="bg1"/>
              </a:solidFill>
            </a:endParaRPr>
          </a:p>
        </p:txBody>
      </p:sp>
    </p:spTree>
    <p:custDataLst>
      <p:tags r:id="rId1"/>
    </p:custDataLst>
    <p:extLst>
      <p:ext uri="{BB962C8B-B14F-4D97-AF65-F5344CB8AC3E}">
        <p14:creationId xmlns:p14="http://schemas.microsoft.com/office/powerpoint/2010/main" val="1178429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Geological Evidence</a:t>
            </a:r>
            <a:endParaRPr lang="en-US" dirty="0">
              <a:ln>
                <a:solidFill>
                  <a:sysClr val="windowText" lastClr="000000"/>
                </a:solidFill>
              </a:ln>
              <a:solidFill>
                <a:schemeClr val="bg1"/>
              </a:solidFill>
              <a:latin typeface="Gill Sans Ultra Bold" panose="020B0A02020104020203" pitchFamily="34" charset="0"/>
            </a:endParaRPr>
          </a:p>
        </p:txBody>
      </p:sp>
      <p:pic>
        <p:nvPicPr>
          <p:cNvPr id="5"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382000" y="1905000"/>
            <a:ext cx="3304763" cy="476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9678" y="2380396"/>
            <a:ext cx="6297173"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Widespread Deposits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553466" y="3828123"/>
            <a:ext cx="7429598"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Lack of Erosion/Flat Gaps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2743200" y="5092004"/>
            <a:ext cx="3050130"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Turbidites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8944964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29769"/>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New Discoveries </a:t>
            </a:r>
            <a:r>
              <a:rPr lang="en-US" dirty="0">
                <a:ln>
                  <a:solidFill>
                    <a:sysClr val="windowText" lastClr="000000"/>
                  </a:solidFill>
                </a:ln>
                <a:solidFill>
                  <a:schemeClr val="bg1"/>
                </a:solidFill>
                <a:latin typeface="Gill Sans Ultra Bold" panose="020B0A02020104020203" pitchFamily="34" charset="0"/>
              </a:rPr>
              <a:t>E</a:t>
            </a:r>
            <a:r>
              <a:rPr lang="en-US" dirty="0" smtClean="0">
                <a:ln>
                  <a:solidFill>
                    <a:sysClr val="windowText" lastClr="000000"/>
                  </a:solidFill>
                </a:ln>
                <a:solidFill>
                  <a:schemeClr val="bg1"/>
                </a:solidFill>
                <a:latin typeface="Gill Sans Ultra Bold" panose="020B0A02020104020203" pitchFamily="34" charset="0"/>
              </a:rPr>
              <a:t>xpected</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dirty="0" smtClean="0">
                <a:solidFill>
                  <a:schemeClr val="bg1"/>
                </a:solidFill>
              </a:rPr>
              <a:t>Believe the creation story to </a:t>
            </a:r>
            <a:r>
              <a:rPr lang="en-US" dirty="0">
                <a:solidFill>
                  <a:schemeClr val="bg1"/>
                </a:solidFill>
              </a:rPr>
              <a:t>be a reliable history of Earth’s </a:t>
            </a:r>
            <a:r>
              <a:rPr lang="en-US" dirty="0" smtClean="0">
                <a:solidFill>
                  <a:schemeClr val="bg1"/>
                </a:solidFill>
              </a:rPr>
              <a:t>origins</a:t>
            </a:r>
          </a:p>
          <a:p>
            <a:r>
              <a:rPr lang="en-US" dirty="0" smtClean="0">
                <a:solidFill>
                  <a:schemeClr val="bg1"/>
                </a:solidFill>
              </a:rPr>
              <a:t>Look </a:t>
            </a:r>
            <a:r>
              <a:rPr lang="en-US" dirty="0">
                <a:solidFill>
                  <a:schemeClr val="bg1"/>
                </a:solidFill>
              </a:rPr>
              <a:t>for alternate explanations of radiometric dates </a:t>
            </a:r>
            <a:r>
              <a:rPr lang="en-US" dirty="0" smtClean="0">
                <a:solidFill>
                  <a:schemeClr val="bg1"/>
                </a:solidFill>
              </a:rPr>
              <a:t>  </a:t>
            </a:r>
          </a:p>
          <a:p>
            <a:r>
              <a:rPr lang="en-US" dirty="0" smtClean="0">
                <a:solidFill>
                  <a:schemeClr val="bg1"/>
                </a:solidFill>
              </a:rPr>
              <a:t>Predict </a:t>
            </a:r>
            <a:r>
              <a:rPr lang="en-US" dirty="0">
                <a:solidFill>
                  <a:schemeClr val="bg1"/>
                </a:solidFill>
              </a:rPr>
              <a:t>that there are discoveries yet to be made </a:t>
            </a:r>
            <a:r>
              <a:rPr lang="en-US" dirty="0" smtClean="0">
                <a:solidFill>
                  <a:schemeClr val="bg1"/>
                </a:solidFill>
              </a:rPr>
              <a:t>that </a:t>
            </a:r>
            <a:r>
              <a:rPr lang="en-US" dirty="0">
                <a:solidFill>
                  <a:schemeClr val="bg1"/>
                </a:solidFill>
              </a:rPr>
              <a:t>will shed light on this </a:t>
            </a:r>
            <a:r>
              <a:rPr lang="en-US" dirty="0" smtClean="0">
                <a:solidFill>
                  <a:schemeClr val="bg1"/>
                </a:solidFill>
              </a:rPr>
              <a:t>issue</a:t>
            </a:r>
            <a:endParaRPr lang="en-US" dirty="0">
              <a:solidFill>
                <a:schemeClr val="bg1"/>
              </a:solidFill>
            </a:endParaRPr>
          </a:p>
        </p:txBody>
      </p:sp>
    </p:spTree>
    <p:custDataLst>
      <p:tags r:id="rId1"/>
    </p:custDataLst>
    <p:extLst>
      <p:ext uri="{BB962C8B-B14F-4D97-AF65-F5344CB8AC3E}">
        <p14:creationId xmlns:p14="http://schemas.microsoft.com/office/powerpoint/2010/main" val="38699753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2514600"/>
            <a:ext cx="8763000" cy="1373070"/>
          </a:xfrm>
        </p:spPr>
        <p:txBody>
          <a:bodyPr>
            <a:noAutofit/>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Subtitle 4"/>
          <p:cNvSpPr>
            <a:spLocks noGrp="1"/>
          </p:cNvSpPr>
          <p:nvPr>
            <p:ph type="subTitle" idx="1"/>
          </p:nvPr>
        </p:nvSpPr>
        <p:spPr>
          <a:xfrm>
            <a:off x="3461049" y="3328826"/>
            <a:ext cx="6108101" cy="1117687"/>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Radiocarbon  Dating</a:t>
            </a:r>
            <a:endParaRPr lang="en-US" sz="3600"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9891366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24625202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Carol Raney\Downloads\4876719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294" y="1371600"/>
            <a:ext cx="8764306"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chemeClr val="bg1"/>
                </a:solidFill>
                <a:latin typeface="Tempus Sans ITC" panose="04020404030D07020202" pitchFamily="82" charset="0"/>
              </a:rPr>
              <a:t>Radioactive Decay</a:t>
            </a:r>
            <a:endParaRPr lang="en-US" b="1" dirty="0">
              <a:solidFill>
                <a:schemeClr val="bg1"/>
              </a:solidFill>
              <a:latin typeface="Tempus Sans ITC" panose="04020404030D07020202" pitchFamily="82" charset="0"/>
            </a:endParaRPr>
          </a:p>
        </p:txBody>
      </p:sp>
      <p:sp>
        <p:nvSpPr>
          <p:cNvPr id="4" name="Oval 3"/>
          <p:cNvSpPr/>
          <p:nvPr/>
        </p:nvSpPr>
        <p:spPr>
          <a:xfrm>
            <a:off x="2286000" y="3467100"/>
            <a:ext cx="60960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2743200" y="3467100"/>
            <a:ext cx="60960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Curved Down Arrow 4"/>
          <p:cNvSpPr/>
          <p:nvPr/>
        </p:nvSpPr>
        <p:spPr>
          <a:xfrm>
            <a:off x="2328041" y="3085447"/>
            <a:ext cx="914400" cy="38165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1" y="1371600"/>
            <a:ext cx="1851741" cy="1713846"/>
          </a:xfrm>
          <a:prstGeom prst="rect">
            <a:avLst/>
          </a:prstGeom>
        </p:spPr>
      </p:pic>
      <p:sp>
        <p:nvSpPr>
          <p:cNvPr id="7" name="TextBox 6"/>
          <p:cNvSpPr txBox="1"/>
          <p:nvPr/>
        </p:nvSpPr>
        <p:spPr>
          <a:xfrm>
            <a:off x="3810000" y="1600201"/>
            <a:ext cx="838200" cy="276999"/>
          </a:xfrm>
          <a:prstGeom prst="rect">
            <a:avLst/>
          </a:prstGeom>
          <a:noFill/>
        </p:spPr>
        <p:txBody>
          <a:bodyPr wrap="square" rtlCol="0">
            <a:spAutoFit/>
          </a:bodyPr>
          <a:lstStyle/>
          <a:p>
            <a:r>
              <a:rPr lang="en-US" sz="1200" dirty="0">
                <a:solidFill>
                  <a:prstClr val="black"/>
                </a:solidFill>
              </a:rPr>
              <a:t>Rubidium</a:t>
            </a:r>
          </a:p>
        </p:txBody>
      </p:sp>
      <p:sp>
        <p:nvSpPr>
          <p:cNvPr id="12" name="TextBox 11"/>
          <p:cNvSpPr txBox="1"/>
          <p:nvPr/>
        </p:nvSpPr>
        <p:spPr>
          <a:xfrm>
            <a:off x="3962400" y="1752600"/>
            <a:ext cx="533400" cy="369332"/>
          </a:xfrm>
          <a:prstGeom prst="rect">
            <a:avLst/>
          </a:prstGeom>
          <a:noFill/>
        </p:spPr>
        <p:txBody>
          <a:bodyPr wrap="square" rtlCol="0">
            <a:spAutoFit/>
          </a:bodyPr>
          <a:lstStyle/>
          <a:p>
            <a:r>
              <a:rPr lang="en-US" dirty="0">
                <a:solidFill>
                  <a:prstClr val="black"/>
                </a:solidFill>
              </a:rPr>
              <a:t>37</a:t>
            </a:r>
          </a:p>
        </p:txBody>
      </p:sp>
      <p:sp>
        <p:nvSpPr>
          <p:cNvPr id="13" name="TextBox 12"/>
          <p:cNvSpPr txBox="1"/>
          <p:nvPr/>
        </p:nvSpPr>
        <p:spPr>
          <a:xfrm>
            <a:off x="3962400" y="2419023"/>
            <a:ext cx="609600" cy="369332"/>
          </a:xfrm>
          <a:prstGeom prst="rect">
            <a:avLst/>
          </a:prstGeom>
          <a:noFill/>
        </p:spPr>
        <p:txBody>
          <a:bodyPr wrap="square" rtlCol="0">
            <a:spAutoFit/>
          </a:bodyPr>
          <a:lstStyle/>
          <a:p>
            <a:r>
              <a:rPr lang="en-US" dirty="0">
                <a:solidFill>
                  <a:prstClr val="black"/>
                </a:solidFill>
              </a:rPr>
              <a:t>87</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742" y="1455390"/>
            <a:ext cx="2088831" cy="1659072"/>
          </a:xfrm>
          <a:prstGeom prst="rect">
            <a:avLst/>
          </a:prstGeom>
        </p:spPr>
      </p:pic>
      <p:sp>
        <p:nvSpPr>
          <p:cNvPr id="8" name="Right Arrow 7"/>
          <p:cNvSpPr/>
          <p:nvPr/>
        </p:nvSpPr>
        <p:spPr>
          <a:xfrm>
            <a:off x="4876800" y="2013123"/>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943600" y="1704202"/>
            <a:ext cx="838200" cy="276999"/>
          </a:xfrm>
          <a:prstGeom prst="rect">
            <a:avLst/>
          </a:prstGeom>
          <a:noFill/>
        </p:spPr>
        <p:txBody>
          <a:bodyPr wrap="square" rtlCol="0">
            <a:spAutoFit/>
          </a:bodyPr>
          <a:lstStyle/>
          <a:p>
            <a:r>
              <a:rPr lang="en-US" sz="1200" dirty="0">
                <a:solidFill>
                  <a:prstClr val="black"/>
                </a:solidFill>
              </a:rPr>
              <a:t>Strontium</a:t>
            </a:r>
          </a:p>
        </p:txBody>
      </p:sp>
      <p:sp>
        <p:nvSpPr>
          <p:cNvPr id="15" name="TextBox 14"/>
          <p:cNvSpPr txBox="1"/>
          <p:nvPr/>
        </p:nvSpPr>
        <p:spPr>
          <a:xfrm>
            <a:off x="6172200" y="1828800"/>
            <a:ext cx="533400" cy="369332"/>
          </a:xfrm>
          <a:prstGeom prst="rect">
            <a:avLst/>
          </a:prstGeom>
          <a:noFill/>
        </p:spPr>
        <p:txBody>
          <a:bodyPr wrap="square" rtlCol="0">
            <a:spAutoFit/>
          </a:bodyPr>
          <a:lstStyle/>
          <a:p>
            <a:r>
              <a:rPr lang="en-US" dirty="0">
                <a:solidFill>
                  <a:prstClr val="black"/>
                </a:solidFill>
              </a:rPr>
              <a:t>38</a:t>
            </a:r>
          </a:p>
        </p:txBody>
      </p:sp>
      <p:sp>
        <p:nvSpPr>
          <p:cNvPr id="16" name="TextBox 15"/>
          <p:cNvSpPr txBox="1"/>
          <p:nvPr/>
        </p:nvSpPr>
        <p:spPr>
          <a:xfrm>
            <a:off x="6166850" y="2498336"/>
            <a:ext cx="609600" cy="369332"/>
          </a:xfrm>
          <a:prstGeom prst="rect">
            <a:avLst/>
          </a:prstGeom>
          <a:noFill/>
        </p:spPr>
        <p:txBody>
          <a:bodyPr wrap="square" rtlCol="0">
            <a:spAutoFit/>
          </a:bodyPr>
          <a:lstStyle/>
          <a:p>
            <a:r>
              <a:rPr lang="en-US" dirty="0">
                <a:solidFill>
                  <a:prstClr val="black"/>
                </a:solidFill>
              </a:rPr>
              <a:t>87</a:t>
            </a:r>
          </a:p>
        </p:txBody>
      </p:sp>
    </p:spTree>
    <p:extLst>
      <p:ext uri="{BB962C8B-B14F-4D97-AF65-F5344CB8AC3E}">
        <p14:creationId xmlns:p14="http://schemas.microsoft.com/office/powerpoint/2010/main" val="5052276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228600"/>
            <a:ext cx="8229600" cy="6477000"/>
          </a:xfrm>
        </p:spPr>
        <p:txBody>
          <a:bodyPr>
            <a:normAutofit/>
          </a:bodyPr>
          <a:lstStyle/>
          <a:p>
            <a:r>
              <a:rPr lang="en-US" b="1" dirty="0" smtClean="0"/>
              <a:t>Special Thanks</a:t>
            </a:r>
            <a:endParaRPr lang="en-US" b="1" dirty="0"/>
          </a:p>
          <a:p>
            <a:endParaRPr lang="en-US" b="1" dirty="0"/>
          </a:p>
          <a:p>
            <a:r>
              <a:rPr lang="en-US" sz="2800" dirty="0" smtClean="0"/>
              <a:t>Leonard Brand</a:t>
            </a:r>
          </a:p>
          <a:p>
            <a:r>
              <a:rPr lang="en-US" dirty="0" smtClean="0"/>
              <a:t>Earth &amp; Biological Sciences, Loma Linda University</a:t>
            </a:r>
          </a:p>
          <a:p>
            <a:r>
              <a:rPr lang="en-US" i="1" dirty="0" smtClean="0"/>
              <a:t>Faith, Reason, &amp; Earth History, </a:t>
            </a:r>
            <a:r>
              <a:rPr lang="en-US" dirty="0" smtClean="0"/>
              <a:t>Chapter 15</a:t>
            </a:r>
            <a:endParaRPr lang="en-US" i="1" dirty="0" smtClean="0"/>
          </a:p>
          <a:p>
            <a:endParaRPr lang="en-US" sz="2800" dirty="0"/>
          </a:p>
          <a:p>
            <a:r>
              <a:rPr lang="en-US" sz="2800" dirty="0" smtClean="0"/>
              <a:t>Chris </a:t>
            </a:r>
            <a:r>
              <a:rPr lang="en-US" sz="2800" dirty="0"/>
              <a:t>Hansen, PhD</a:t>
            </a:r>
          </a:p>
          <a:p>
            <a:r>
              <a:rPr lang="en-US" dirty="0" smtClean="0"/>
              <a:t>Physics Professor, Southern Adventist University</a:t>
            </a:r>
          </a:p>
          <a:p>
            <a:endParaRPr lang="en-US" dirty="0" smtClean="0"/>
          </a:p>
          <a:p>
            <a:r>
              <a:rPr lang="en-US" sz="2800" dirty="0" smtClean="0"/>
              <a:t>Ken Caviness, </a:t>
            </a:r>
            <a:r>
              <a:rPr lang="en-US" sz="2800" dirty="0"/>
              <a:t>PhD</a:t>
            </a:r>
          </a:p>
          <a:p>
            <a:r>
              <a:rPr lang="en-US" dirty="0" smtClean="0"/>
              <a:t>Physics Professor, Southern Adventist University</a:t>
            </a:r>
          </a:p>
          <a:p>
            <a:endParaRPr lang="en-US" dirty="0"/>
          </a:p>
          <a:p>
            <a:r>
              <a:rPr lang="en-US" sz="2800" dirty="0"/>
              <a:t>a</a:t>
            </a:r>
            <a:r>
              <a:rPr lang="en-US" sz="2800" dirty="0" smtClean="0"/>
              <a:t>nd the</a:t>
            </a:r>
          </a:p>
          <a:p>
            <a:r>
              <a:rPr lang="en-US" sz="2800" dirty="0" smtClean="0"/>
              <a:t>Foundation </a:t>
            </a:r>
            <a:r>
              <a:rPr lang="en-US" sz="2800" dirty="0"/>
              <a:t>for Adventist Education</a:t>
            </a:r>
          </a:p>
          <a:p>
            <a:endParaRPr lang="en-US" dirty="0"/>
          </a:p>
        </p:txBody>
      </p:sp>
    </p:spTree>
    <p:extLst>
      <p:ext uri="{BB962C8B-B14F-4D97-AF65-F5344CB8AC3E}">
        <p14:creationId xmlns:p14="http://schemas.microsoft.com/office/powerpoint/2010/main" val="15625060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371600"/>
            <a:ext cx="10972800" cy="5029200"/>
          </a:xfrm>
        </p:spPr>
        <p:txBody>
          <a:bodyPr>
            <a:normAutofit fontScale="92500" lnSpcReduction="10000"/>
          </a:bodyPr>
          <a:lstStyle/>
          <a:p>
            <a:pPr algn="l"/>
            <a:r>
              <a:rPr lang="en-US" sz="2200" dirty="0"/>
              <a:t>Images may appear on more than one slide. Citation is given on the first slide where each image appears.</a:t>
            </a:r>
          </a:p>
          <a:p>
            <a:pPr algn="l"/>
            <a:r>
              <a:rPr lang="en-US" sz="2200" dirty="0"/>
              <a:t>[1a] Zion National Park 489588635, </a:t>
            </a:r>
            <a:r>
              <a:rPr lang="en-US" sz="2200" dirty="0" err="1"/>
              <a:t>kaiborder</a:t>
            </a:r>
            <a:r>
              <a:rPr lang="en-US" sz="2200" dirty="0"/>
              <a:t>, Thinkstock, </a:t>
            </a:r>
            <a:r>
              <a:rPr lang="en-US" sz="2200" dirty="0">
                <a:ea typeface="Calibri" panose="020F0502020204030204" pitchFamily="34" charset="0"/>
              </a:rPr>
              <a:t>Thinkstock Image Subscription Agreement</a:t>
            </a:r>
          </a:p>
          <a:p>
            <a:pPr algn="l"/>
            <a:r>
              <a:rPr lang="en-US" sz="2200" dirty="0">
                <a:ea typeface="Calibri" panose="020F0502020204030204" pitchFamily="34" charset="0"/>
              </a:rPr>
              <a:t>[1b] </a:t>
            </a:r>
            <a:r>
              <a:rPr lang="en-US" sz="2200" dirty="0"/>
              <a:t>Folded rocks 24286621 </a:t>
            </a:r>
            <a:r>
              <a:rPr lang="en-US" sz="2200" dirty="0" err="1"/>
              <a:t>Matauw</a:t>
            </a:r>
            <a:r>
              <a:rPr lang="en-US" sz="2200" dirty="0"/>
              <a:t>, Getty Images (US), Inc. Subscription Agreement</a:t>
            </a:r>
            <a:endParaRPr lang="en-US" sz="2200" dirty="0">
              <a:ea typeface="Calibri" panose="020F0502020204030204" pitchFamily="34" charset="0"/>
            </a:endParaRPr>
          </a:p>
          <a:p>
            <a:pPr algn="l"/>
            <a:r>
              <a:rPr lang="en-US" sz="2200" dirty="0">
                <a:ea typeface="Calibri" panose="020F0502020204030204" pitchFamily="34" charset="0"/>
              </a:rPr>
              <a:t>[1c] Blue Mesa Petrified Forest National Park 479232619, </a:t>
            </a:r>
            <a:r>
              <a:rPr lang="en-US" sz="2200" dirty="0" err="1">
                <a:ea typeface="Calibri" panose="020F0502020204030204" pitchFamily="34" charset="0"/>
              </a:rPr>
              <a:t>estivillml</a:t>
            </a:r>
            <a:r>
              <a:rPr lang="en-US" sz="2200" dirty="0">
                <a:ea typeface="Calibri" panose="020F0502020204030204" pitchFamily="34" charset="0"/>
              </a:rPr>
              <a:t>, </a:t>
            </a:r>
            <a:r>
              <a:rPr lang="en-US" sz="2200" dirty="0"/>
              <a:t>Thinkstock, Thinkstock Image Subscription Agreement</a:t>
            </a:r>
            <a:endParaRPr lang="en-US" sz="2200" dirty="0">
              <a:ea typeface="Calibri" panose="020F0502020204030204" pitchFamily="34" charset="0"/>
            </a:endParaRPr>
          </a:p>
          <a:p>
            <a:pPr algn="l"/>
            <a:r>
              <a:rPr lang="en-US" sz="2200" dirty="0">
                <a:ea typeface="Calibri" panose="020F0502020204030204" pitchFamily="34" charset="0"/>
              </a:rPr>
              <a:t>[1d] Bryce Canyon National Park, Keith Snyder</a:t>
            </a:r>
          </a:p>
          <a:p>
            <a:pPr algn="l"/>
            <a:r>
              <a:rPr lang="en-US" sz="2200" dirty="0">
                <a:ea typeface="Calibri" panose="020F0502020204030204" pitchFamily="34" charset="0"/>
              </a:rPr>
              <a:t>[1e]</a:t>
            </a:r>
            <a:r>
              <a:rPr lang="en-US" sz="2200" dirty="0"/>
              <a:t> Folded rocks, Raul Esperante, used with permission</a:t>
            </a:r>
            <a:endParaRPr lang="en-US" sz="2200" dirty="0">
              <a:ea typeface="Calibri" panose="020F0502020204030204" pitchFamily="34" charset="0"/>
            </a:endParaRPr>
          </a:p>
          <a:p>
            <a:pPr algn="l"/>
            <a:r>
              <a:rPr lang="en-US" sz="2200" dirty="0">
                <a:ea typeface="Calibri" panose="020F0502020204030204" pitchFamily="34" charset="0"/>
              </a:rPr>
              <a:t>[1f] </a:t>
            </a:r>
            <a:r>
              <a:rPr lang="en-US" sz="2200" dirty="0"/>
              <a:t>Grand Canyon, taken by Ed </a:t>
            </a:r>
            <a:r>
              <a:rPr lang="en-US" sz="2200" dirty="0" err="1"/>
              <a:t>Chatelain</a:t>
            </a:r>
            <a:r>
              <a:rPr lang="en-US" sz="2200" dirty="0"/>
              <a:t>, used with permission</a:t>
            </a:r>
          </a:p>
          <a:p>
            <a:pPr algn="l"/>
            <a:r>
              <a:rPr lang="en-US" sz="2200" dirty="0"/>
              <a:t>[2a] Periodic Table of the Elements 487671929, </a:t>
            </a:r>
            <a:r>
              <a:rPr lang="en-US" sz="2200" dirty="0" err="1"/>
              <a:t>Nerthuz</a:t>
            </a:r>
            <a:r>
              <a:rPr lang="en-US" sz="2200" dirty="0"/>
              <a:t>, Thinkstock, Thinkstock Image Subscription Agreement</a:t>
            </a:r>
          </a:p>
          <a:p>
            <a:pPr algn="l"/>
            <a:r>
              <a:rPr lang="en-US" sz="2200" dirty="0"/>
              <a:t>[2b] Rubidium material sign 180861989, </a:t>
            </a:r>
            <a:r>
              <a:rPr lang="en-US" sz="2200" dirty="0" err="1"/>
              <a:t>nmcandre</a:t>
            </a:r>
            <a:r>
              <a:rPr lang="en-US" sz="2200" dirty="0"/>
              <a:t>, Thinkstock, Thinkstock Image Subscription Agreement</a:t>
            </a:r>
          </a:p>
          <a:p>
            <a:pPr algn="l"/>
            <a:r>
              <a:rPr lang="en-US" sz="2200" dirty="0"/>
              <a:t>[2c] Strontium material sign 180862867, </a:t>
            </a:r>
            <a:r>
              <a:rPr lang="en-US" sz="2200" dirty="0" err="1"/>
              <a:t>nmcandre</a:t>
            </a:r>
            <a:r>
              <a:rPr lang="en-US" sz="2200" dirty="0"/>
              <a:t>, Thinkstock, Thinkstock Image Subscription Agreement</a:t>
            </a:r>
          </a:p>
          <a:p>
            <a:endParaRPr lang="en-US" dirty="0" smtClean="0"/>
          </a:p>
        </p:txBody>
      </p:sp>
      <p:sp>
        <p:nvSpPr>
          <p:cNvPr id="4" name="Rectangle 3"/>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22955194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524000"/>
            <a:ext cx="10972800" cy="4572000"/>
          </a:xfrm>
        </p:spPr>
        <p:txBody>
          <a:bodyPr/>
          <a:lstStyle/>
          <a:p>
            <a:pPr algn="l"/>
            <a:r>
              <a:rPr lang="en-US" dirty="0"/>
              <a:t>[7] Hourglass 494183657, koya79, Thinkstock, Thinkstock Image Subscription Agreement</a:t>
            </a:r>
          </a:p>
          <a:p>
            <a:pPr algn="l"/>
            <a:r>
              <a:rPr lang="en-US" dirty="0"/>
              <a:t>[8a] Stopwatch 164473206, Ola-Ola, Thinkstock, Thinkstock Image Subscription Agreement</a:t>
            </a:r>
          </a:p>
          <a:p>
            <a:pPr algn="l"/>
            <a:r>
              <a:rPr lang="en-US" dirty="0"/>
              <a:t>[8b] American Cent 177118056, </a:t>
            </a:r>
            <a:r>
              <a:rPr lang="en-US" dirty="0" err="1"/>
              <a:t>Ligora</a:t>
            </a:r>
            <a:r>
              <a:rPr lang="en-US" dirty="0"/>
              <a:t>, Thinkstock, Thinkstock Image Subscription Agreement</a:t>
            </a:r>
          </a:p>
          <a:p>
            <a:pPr algn="l"/>
            <a:r>
              <a:rPr lang="en-US" dirty="0"/>
              <a:t>[16] Photo of </a:t>
            </a:r>
            <a:r>
              <a:rPr lang="en-US" i="1" dirty="0"/>
              <a:t>Evidences </a:t>
            </a:r>
            <a:r>
              <a:rPr lang="en-US" dirty="0"/>
              <a:t>DVD, Carol Raney</a:t>
            </a:r>
          </a:p>
          <a:p>
            <a:endParaRPr lang="en-US" dirty="0" smtClean="0"/>
          </a:p>
        </p:txBody>
      </p:sp>
      <p:sp>
        <p:nvSpPr>
          <p:cNvPr id="4" name="Rectangle 3"/>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2976704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8304918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8882715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23304452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720865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19553406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353936118"/>
              </p:ext>
            </p:extLst>
          </p:nvPr>
        </p:nvGraphicFramePr>
        <p:xfrm>
          <a:off x="1981206" y="1600200"/>
          <a:ext cx="8229595" cy="4820920"/>
        </p:xfrm>
        <a:graphic>
          <a:graphicData uri="http://schemas.openxmlformats.org/drawingml/2006/table">
            <a:tbl>
              <a:tblPr firstRow="1" bandRow="1">
                <a:tableStyleId>{5C22544A-7EE6-4342-B048-85BDC9FD1C3A}</a:tableStyleId>
              </a:tblPr>
              <a:tblGrid>
                <a:gridCol w="748145"/>
                <a:gridCol w="699650"/>
                <a:gridCol w="796640"/>
                <a:gridCol w="748145"/>
                <a:gridCol w="748145"/>
                <a:gridCol w="748145"/>
                <a:gridCol w="748145"/>
                <a:gridCol w="748145"/>
                <a:gridCol w="748145"/>
                <a:gridCol w="748145"/>
                <a:gridCol w="748145"/>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itle 1"/>
          <p:cNvSpPr>
            <a:spLocks noGrp="1"/>
          </p:cNvSpPr>
          <p:nvPr>
            <p:ph type="title"/>
          </p:nvPr>
        </p:nvSpPr>
        <p:spPr/>
        <p:txBody>
          <a:bodyPr/>
          <a:lstStyle/>
          <a:p>
            <a:r>
              <a:rPr lang="en-US" b="1" dirty="0" smtClean="0">
                <a:solidFill>
                  <a:schemeClr val="bg1"/>
                </a:solidFill>
                <a:latin typeface="Tempus Sans ITC" panose="04020404030D07020202" pitchFamily="82" charset="0"/>
              </a:rPr>
              <a:t>Radioactive Decay</a:t>
            </a:r>
            <a:endParaRPr lang="en-US" b="1" dirty="0">
              <a:solidFill>
                <a:schemeClr val="bg1"/>
              </a:solidFill>
              <a:latin typeface="Tempus Sans ITC" panose="04020404030D07020202" pitchFamily="82" charset="0"/>
            </a:endParaRPr>
          </a:p>
        </p:txBody>
      </p:sp>
      <p:sp>
        <p:nvSpPr>
          <p:cNvPr id="22" name="Rectangle 21"/>
          <p:cNvSpPr/>
          <p:nvPr/>
        </p:nvSpPr>
        <p:spPr>
          <a:xfrm>
            <a:off x="3237339" y="1159299"/>
            <a:ext cx="53572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1</a:t>
            </a:r>
          </a:p>
        </p:txBody>
      </p:sp>
      <p:sp>
        <p:nvSpPr>
          <p:cNvPr id="23" name="Rectangle 22"/>
          <p:cNvSpPr/>
          <p:nvPr/>
        </p:nvSpPr>
        <p:spPr>
          <a:xfrm>
            <a:off x="3962400" y="1143000"/>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2</a:t>
            </a:r>
          </a:p>
        </p:txBody>
      </p:sp>
      <p:sp>
        <p:nvSpPr>
          <p:cNvPr id="24" name="Rectangle 23"/>
          <p:cNvSpPr/>
          <p:nvPr/>
        </p:nvSpPr>
        <p:spPr>
          <a:xfrm>
            <a:off x="4685139" y="1159299"/>
            <a:ext cx="53572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3</a:t>
            </a:r>
          </a:p>
        </p:txBody>
      </p:sp>
      <p:sp>
        <p:nvSpPr>
          <p:cNvPr id="25" name="Rectangle 24"/>
          <p:cNvSpPr/>
          <p:nvPr/>
        </p:nvSpPr>
        <p:spPr>
          <a:xfrm>
            <a:off x="5410200" y="1155091"/>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4</a:t>
            </a:r>
          </a:p>
        </p:txBody>
      </p:sp>
      <p:sp>
        <p:nvSpPr>
          <p:cNvPr id="26" name="Rectangle 25"/>
          <p:cNvSpPr/>
          <p:nvPr/>
        </p:nvSpPr>
        <p:spPr>
          <a:xfrm>
            <a:off x="6209138" y="1159299"/>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5</a:t>
            </a:r>
          </a:p>
        </p:txBody>
      </p:sp>
      <p:sp>
        <p:nvSpPr>
          <p:cNvPr id="4" name="TextBox 3"/>
          <p:cNvSpPr txBox="1"/>
          <p:nvPr/>
        </p:nvSpPr>
        <p:spPr>
          <a:xfrm>
            <a:off x="2057400" y="1728162"/>
            <a:ext cx="838200" cy="461665"/>
          </a:xfrm>
          <a:prstGeom prst="rect">
            <a:avLst/>
          </a:prstGeom>
          <a:noFill/>
        </p:spPr>
        <p:txBody>
          <a:bodyPr wrap="square" rtlCol="0">
            <a:spAutoFit/>
          </a:bodyPr>
          <a:lstStyle/>
          <a:p>
            <a:r>
              <a:rPr lang="en-US" sz="2400" dirty="0">
                <a:solidFill>
                  <a:prstClr val="black"/>
                </a:solidFill>
              </a:rPr>
              <a:t>All</a:t>
            </a:r>
          </a:p>
        </p:txBody>
      </p:sp>
      <p:sp>
        <p:nvSpPr>
          <p:cNvPr id="5" name="TextBox 4"/>
          <p:cNvSpPr txBox="1"/>
          <p:nvPr/>
        </p:nvSpPr>
        <p:spPr>
          <a:xfrm>
            <a:off x="1981200" y="3962401"/>
            <a:ext cx="1219200" cy="461665"/>
          </a:xfrm>
          <a:prstGeom prst="rect">
            <a:avLst/>
          </a:prstGeom>
          <a:noFill/>
        </p:spPr>
        <p:txBody>
          <a:bodyPr wrap="square" rtlCol="0">
            <a:spAutoFit/>
          </a:bodyPr>
          <a:lstStyle/>
          <a:p>
            <a:r>
              <a:rPr lang="en-US" sz="2400" dirty="0">
                <a:solidFill>
                  <a:prstClr val="black"/>
                </a:solidFill>
              </a:rPr>
              <a:t>1/2</a:t>
            </a:r>
          </a:p>
        </p:txBody>
      </p:sp>
      <p:sp>
        <p:nvSpPr>
          <p:cNvPr id="12" name="Oval 11"/>
          <p:cNvSpPr/>
          <p:nvPr/>
        </p:nvSpPr>
        <p:spPr>
          <a:xfrm>
            <a:off x="5638800" y="6053436"/>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4191000" y="5162550"/>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4876800" y="5772150"/>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3429000" y="4148436"/>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2667000" y="1862436"/>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981200" y="5029201"/>
            <a:ext cx="914400" cy="461665"/>
          </a:xfrm>
          <a:prstGeom prst="rect">
            <a:avLst/>
          </a:prstGeom>
          <a:noFill/>
        </p:spPr>
        <p:txBody>
          <a:bodyPr wrap="square" rtlCol="0">
            <a:spAutoFit/>
          </a:bodyPr>
          <a:lstStyle/>
          <a:p>
            <a:r>
              <a:rPr lang="en-US" sz="2400" dirty="0">
                <a:solidFill>
                  <a:prstClr val="black"/>
                </a:solidFill>
              </a:rPr>
              <a:t>1/4</a:t>
            </a:r>
          </a:p>
        </p:txBody>
      </p:sp>
      <p:sp>
        <p:nvSpPr>
          <p:cNvPr id="15" name="TextBox 14"/>
          <p:cNvSpPr txBox="1"/>
          <p:nvPr/>
        </p:nvSpPr>
        <p:spPr>
          <a:xfrm>
            <a:off x="1981200" y="5638801"/>
            <a:ext cx="609600" cy="461665"/>
          </a:xfrm>
          <a:prstGeom prst="rect">
            <a:avLst/>
          </a:prstGeom>
          <a:noFill/>
        </p:spPr>
        <p:txBody>
          <a:bodyPr wrap="square" rtlCol="0">
            <a:spAutoFit/>
          </a:bodyPr>
          <a:lstStyle/>
          <a:p>
            <a:r>
              <a:rPr lang="en-US" sz="2400" dirty="0">
                <a:solidFill>
                  <a:prstClr val="black"/>
                </a:solidFill>
              </a:rPr>
              <a:t>1/8</a:t>
            </a:r>
          </a:p>
        </p:txBody>
      </p:sp>
      <p:sp>
        <p:nvSpPr>
          <p:cNvPr id="17" name="TextBox 16"/>
          <p:cNvSpPr txBox="1"/>
          <p:nvPr/>
        </p:nvSpPr>
        <p:spPr>
          <a:xfrm>
            <a:off x="1981200" y="5998646"/>
            <a:ext cx="1524000" cy="461665"/>
          </a:xfrm>
          <a:prstGeom prst="rect">
            <a:avLst/>
          </a:prstGeom>
          <a:noFill/>
        </p:spPr>
        <p:txBody>
          <a:bodyPr wrap="square" rtlCol="0">
            <a:spAutoFit/>
          </a:bodyPr>
          <a:lstStyle/>
          <a:p>
            <a:r>
              <a:rPr lang="en-US" sz="2400" dirty="0">
                <a:solidFill>
                  <a:prstClr val="black"/>
                </a:solidFill>
              </a:rPr>
              <a:t>1/16</a:t>
            </a:r>
          </a:p>
        </p:txBody>
      </p:sp>
      <p:sp>
        <p:nvSpPr>
          <p:cNvPr id="36" name="Oval 35"/>
          <p:cNvSpPr/>
          <p:nvPr/>
        </p:nvSpPr>
        <p:spPr>
          <a:xfrm>
            <a:off x="6400800" y="6170363"/>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18"/>
          <p:cNvSpPr/>
          <p:nvPr/>
        </p:nvSpPr>
        <p:spPr>
          <a:xfrm>
            <a:off x="2737945" y="1970690"/>
            <a:ext cx="7425558" cy="4415860"/>
          </a:xfrm>
          <a:custGeom>
            <a:avLst/>
            <a:gdLst>
              <a:gd name="connsiteX0" fmla="*/ 0 w 7425558"/>
              <a:gd name="connsiteY0" fmla="*/ 0 h 4415860"/>
              <a:gd name="connsiteX1" fmla="*/ 772510 w 7425558"/>
              <a:gd name="connsiteY1" fmla="*/ 2317531 h 4415860"/>
              <a:gd name="connsiteX2" fmla="*/ 1560786 w 7425558"/>
              <a:gd name="connsiteY2" fmla="*/ 3326524 h 4415860"/>
              <a:gd name="connsiteX3" fmla="*/ 2238703 w 7425558"/>
              <a:gd name="connsiteY3" fmla="*/ 3894082 h 4415860"/>
              <a:gd name="connsiteX4" fmla="*/ 2995448 w 7425558"/>
              <a:gd name="connsiteY4" fmla="*/ 4193627 h 4415860"/>
              <a:gd name="connsiteX5" fmla="*/ 3752193 w 7425558"/>
              <a:gd name="connsiteY5" fmla="*/ 4303986 h 4415860"/>
              <a:gd name="connsiteX6" fmla="*/ 4493172 w 7425558"/>
              <a:gd name="connsiteY6" fmla="*/ 4351282 h 4415860"/>
              <a:gd name="connsiteX7" fmla="*/ 5218386 w 7425558"/>
              <a:gd name="connsiteY7" fmla="*/ 4382813 h 4415860"/>
              <a:gd name="connsiteX8" fmla="*/ 5975131 w 7425558"/>
              <a:gd name="connsiteY8" fmla="*/ 4398579 h 4415860"/>
              <a:gd name="connsiteX9" fmla="*/ 6716110 w 7425558"/>
              <a:gd name="connsiteY9" fmla="*/ 4414344 h 4415860"/>
              <a:gd name="connsiteX10" fmla="*/ 7425558 w 7425558"/>
              <a:gd name="connsiteY10" fmla="*/ 4414344 h 441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25558" h="4415860">
                <a:moveTo>
                  <a:pt x="0" y="0"/>
                </a:moveTo>
                <a:cubicBezTo>
                  <a:pt x="256189" y="881555"/>
                  <a:pt x="512379" y="1763110"/>
                  <a:pt x="772510" y="2317531"/>
                </a:cubicBezTo>
                <a:cubicBezTo>
                  <a:pt x="1032641" y="2871952"/>
                  <a:pt x="1316420" y="3063765"/>
                  <a:pt x="1560786" y="3326524"/>
                </a:cubicBezTo>
                <a:cubicBezTo>
                  <a:pt x="1805152" y="3589283"/>
                  <a:pt x="1999593" y="3749565"/>
                  <a:pt x="2238703" y="3894082"/>
                </a:cubicBezTo>
                <a:cubicBezTo>
                  <a:pt x="2477813" y="4038599"/>
                  <a:pt x="2743200" y="4125310"/>
                  <a:pt x="2995448" y="4193627"/>
                </a:cubicBezTo>
                <a:cubicBezTo>
                  <a:pt x="3247696" y="4261944"/>
                  <a:pt x="3502572" y="4277710"/>
                  <a:pt x="3752193" y="4303986"/>
                </a:cubicBezTo>
                <a:cubicBezTo>
                  <a:pt x="4001814" y="4330262"/>
                  <a:pt x="4248807" y="4338144"/>
                  <a:pt x="4493172" y="4351282"/>
                </a:cubicBezTo>
                <a:cubicBezTo>
                  <a:pt x="4737537" y="4364420"/>
                  <a:pt x="4971393" y="4374930"/>
                  <a:pt x="5218386" y="4382813"/>
                </a:cubicBezTo>
                <a:cubicBezTo>
                  <a:pt x="5465379" y="4390696"/>
                  <a:pt x="5975131" y="4398579"/>
                  <a:pt x="5975131" y="4398579"/>
                </a:cubicBezTo>
                <a:lnTo>
                  <a:pt x="6716110" y="4414344"/>
                </a:lnTo>
                <a:cubicBezTo>
                  <a:pt x="6957848" y="4416971"/>
                  <a:pt x="7191703" y="4415657"/>
                  <a:pt x="7425558" y="4414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934200" y="1162717"/>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6</a:t>
            </a:r>
          </a:p>
        </p:txBody>
      </p:sp>
      <p:sp>
        <p:nvSpPr>
          <p:cNvPr id="38" name="Rectangle 37"/>
          <p:cNvSpPr/>
          <p:nvPr/>
        </p:nvSpPr>
        <p:spPr>
          <a:xfrm>
            <a:off x="7696200" y="1166135"/>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7</a:t>
            </a:r>
          </a:p>
        </p:txBody>
      </p:sp>
      <p:sp>
        <p:nvSpPr>
          <p:cNvPr id="39" name="Rectangle 38"/>
          <p:cNvSpPr/>
          <p:nvPr/>
        </p:nvSpPr>
        <p:spPr>
          <a:xfrm>
            <a:off x="8458200" y="1143000"/>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8</a:t>
            </a:r>
          </a:p>
        </p:txBody>
      </p:sp>
      <p:sp>
        <p:nvSpPr>
          <p:cNvPr id="40" name="Rectangle 39"/>
          <p:cNvSpPr/>
          <p:nvPr/>
        </p:nvSpPr>
        <p:spPr>
          <a:xfrm>
            <a:off x="9220200" y="1134070"/>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9</a:t>
            </a:r>
          </a:p>
        </p:txBody>
      </p:sp>
      <p:cxnSp>
        <p:nvCxnSpPr>
          <p:cNvPr id="27" name="Straight Connector 26"/>
          <p:cNvCxnSpPr/>
          <p:nvPr/>
        </p:nvCxnSpPr>
        <p:spPr>
          <a:xfrm>
            <a:off x="3657600" y="1981200"/>
            <a:ext cx="0" cy="2362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86200" y="1981200"/>
            <a:ext cx="0" cy="28194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14800" y="1981200"/>
            <a:ext cx="0" cy="30480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43400" y="1981200"/>
            <a:ext cx="0" cy="32788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1981201"/>
            <a:ext cx="0" cy="35096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00600" y="1981200"/>
            <a:ext cx="0" cy="3657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29200" y="1981201"/>
            <a:ext cx="0" cy="37909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57800" y="1981200"/>
            <a:ext cx="0" cy="390971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86400" y="1981201"/>
            <a:ext cx="0" cy="40174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0" y="1981201"/>
            <a:ext cx="0" cy="40174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43600" y="1981200"/>
            <a:ext cx="2324" cy="4189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69876" y="1981200"/>
            <a:ext cx="2324" cy="4189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98476" y="1981200"/>
            <a:ext cx="2324" cy="4189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27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56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842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128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414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70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986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2272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4558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913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1416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1969504"/>
            <a:ext cx="0" cy="13176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71800" y="1991710"/>
            <a:ext cx="0" cy="45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29000" y="1991710"/>
            <a:ext cx="0" cy="19050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3702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601200"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8274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056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67000" y="1959918"/>
            <a:ext cx="76200" cy="45003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971800" y="2743200"/>
            <a:ext cx="76200" cy="3643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00401" y="3733800"/>
            <a:ext cx="18469" cy="25765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29000" y="4288222"/>
            <a:ext cx="35472" cy="20983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14800" y="5162550"/>
            <a:ext cx="0" cy="12240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657600" y="4648201"/>
            <a:ext cx="0" cy="16944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343400" y="5181600"/>
            <a:ext cx="0" cy="11287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72000" y="5638801"/>
            <a:ext cx="0" cy="7265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800600" y="5784076"/>
            <a:ext cx="0" cy="5405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029200" y="5998645"/>
            <a:ext cx="0" cy="3330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257800" y="6019800"/>
            <a:ext cx="0" cy="3330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86400" y="6150918"/>
            <a:ext cx="0" cy="2019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86200" y="5060176"/>
            <a:ext cx="0" cy="12644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98124" y="5490866"/>
            <a:ext cx="187014" cy="9694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495800" y="1928423"/>
            <a:ext cx="189338" cy="356244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8684476" y="20574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16200000">
            <a:off x="45514" y="3840689"/>
            <a:ext cx="3418641" cy="461665"/>
          </a:xfrm>
          <a:prstGeom prst="rect">
            <a:avLst/>
          </a:prstGeom>
          <a:noFill/>
        </p:spPr>
        <p:txBody>
          <a:bodyPr wrap="square" rtlCol="0">
            <a:spAutoFit/>
          </a:bodyPr>
          <a:lstStyle/>
          <a:p>
            <a:r>
              <a:rPr lang="en-US" sz="2400" dirty="0">
                <a:solidFill>
                  <a:schemeClr val="bg1"/>
                </a:solidFill>
              </a:rPr>
              <a:t>Amount of Parent Isotope</a:t>
            </a:r>
          </a:p>
        </p:txBody>
      </p:sp>
      <p:sp>
        <p:nvSpPr>
          <p:cNvPr id="83" name="TextBox 82"/>
          <p:cNvSpPr txBox="1"/>
          <p:nvPr/>
        </p:nvSpPr>
        <p:spPr>
          <a:xfrm>
            <a:off x="6096000" y="6439838"/>
            <a:ext cx="1371600" cy="461665"/>
          </a:xfrm>
          <a:prstGeom prst="rect">
            <a:avLst/>
          </a:prstGeom>
          <a:noFill/>
        </p:spPr>
        <p:txBody>
          <a:bodyPr wrap="square" rtlCol="0">
            <a:spAutoFit/>
          </a:bodyPr>
          <a:lstStyle/>
          <a:p>
            <a:r>
              <a:rPr lang="en-US" sz="2400" dirty="0">
                <a:solidFill>
                  <a:schemeClr val="bg1"/>
                </a:solidFill>
              </a:rPr>
              <a:t>Time</a:t>
            </a:r>
          </a:p>
        </p:txBody>
      </p:sp>
    </p:spTree>
    <p:custDataLst>
      <p:tags r:id="rId1"/>
    </p:custDataLst>
    <p:extLst>
      <p:ext uri="{BB962C8B-B14F-4D97-AF65-F5344CB8AC3E}">
        <p14:creationId xmlns:p14="http://schemas.microsoft.com/office/powerpoint/2010/main" val="30310517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bg1"/>
                </a:solidFill>
                <a:latin typeface="Tempus Sans ITC" panose="04020404030D07020202" pitchFamily="82" charset="0"/>
              </a:rPr>
              <a:t>Is radiometric dating accurate?</a:t>
            </a:r>
            <a:endParaRPr lang="en-US" dirty="0">
              <a:solidFill>
                <a:schemeClr val="bg1"/>
              </a:solidFill>
              <a:latin typeface="Tempus Sans ITC" panose="04020404030D07020202" pitchFamily="82"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5803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29" name="Rectangle 28"/>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30" name="Rectangle 29"/>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31" name="Rectangle 30"/>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32" name="Rectangle 31"/>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33" name="Rectangle 32"/>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34" name="Rectangle 33"/>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35" name="Rectangle 34"/>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36" name="Rectangle 35"/>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37" name="Rectangle 36"/>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38" name="Rectangle 37"/>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39" name="Rectangle 38"/>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40" name="Rectangle 39"/>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41" name="Rectangle 40"/>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42" name="Rectangle 41"/>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43" name="Rectangle 42"/>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44" name="Rectangle 43"/>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45" name="Rectangle 44"/>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46" name="Down Arrow 45"/>
          <p:cNvSpPr/>
          <p:nvPr/>
        </p:nvSpPr>
        <p:spPr>
          <a:xfrm rot="5400000">
            <a:off x="6910100" y="2388836"/>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5400000">
            <a:off x="6971152" y="5323251"/>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5400000">
            <a:off x="6910101" y="1113480"/>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81257" y="5506198"/>
            <a:ext cx="1981200" cy="461665"/>
          </a:xfrm>
          <a:prstGeom prst="rect">
            <a:avLst/>
          </a:prstGeom>
          <a:noFill/>
        </p:spPr>
        <p:txBody>
          <a:bodyPr wrap="square" rtlCol="0">
            <a:spAutoFit/>
          </a:bodyPr>
          <a:lstStyle/>
          <a:p>
            <a:r>
              <a:rPr lang="en-US" sz="2400" dirty="0">
                <a:solidFill>
                  <a:schemeClr val="bg1"/>
                </a:solidFill>
              </a:rPr>
              <a:t>541 Ma</a:t>
            </a:r>
          </a:p>
        </p:txBody>
      </p:sp>
      <p:sp>
        <p:nvSpPr>
          <p:cNvPr id="50" name="TextBox 49"/>
          <p:cNvSpPr txBox="1"/>
          <p:nvPr/>
        </p:nvSpPr>
        <p:spPr>
          <a:xfrm>
            <a:off x="7848600" y="2662536"/>
            <a:ext cx="1371600" cy="461665"/>
          </a:xfrm>
          <a:prstGeom prst="rect">
            <a:avLst/>
          </a:prstGeom>
          <a:noFill/>
        </p:spPr>
        <p:txBody>
          <a:bodyPr wrap="square" rtlCol="0">
            <a:spAutoFit/>
          </a:bodyPr>
          <a:lstStyle/>
          <a:p>
            <a:r>
              <a:rPr lang="en-US" sz="2400" dirty="0">
                <a:solidFill>
                  <a:schemeClr val="bg1"/>
                </a:solidFill>
              </a:rPr>
              <a:t>252 Ma</a:t>
            </a:r>
          </a:p>
        </p:txBody>
      </p:sp>
      <p:sp>
        <p:nvSpPr>
          <p:cNvPr id="51" name="TextBox 50"/>
          <p:cNvSpPr txBox="1"/>
          <p:nvPr/>
        </p:nvSpPr>
        <p:spPr>
          <a:xfrm>
            <a:off x="7848600" y="1363231"/>
            <a:ext cx="1066800" cy="461665"/>
          </a:xfrm>
          <a:prstGeom prst="rect">
            <a:avLst/>
          </a:prstGeom>
          <a:noFill/>
        </p:spPr>
        <p:txBody>
          <a:bodyPr wrap="square" rtlCol="0">
            <a:spAutoFit/>
          </a:bodyPr>
          <a:lstStyle/>
          <a:p>
            <a:r>
              <a:rPr lang="en-US" sz="2400" dirty="0">
                <a:solidFill>
                  <a:schemeClr val="bg1"/>
                </a:solidFill>
              </a:rPr>
              <a:t>65 Ma</a:t>
            </a:r>
          </a:p>
        </p:txBody>
      </p:sp>
    </p:spTree>
    <p:extLst>
      <p:ext uri="{BB962C8B-B14F-4D97-AF65-F5344CB8AC3E}">
        <p14:creationId xmlns:p14="http://schemas.microsoft.com/office/powerpoint/2010/main" val="17576986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42672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Accuracy</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r>
              <a:rPr lang="en-US" dirty="0" smtClean="0">
                <a:solidFill>
                  <a:schemeClr val="bg1"/>
                </a:solidFill>
              </a:rPr>
              <a:t>Careful procedures must be followed:</a:t>
            </a:r>
          </a:p>
          <a:p>
            <a:pPr lvl="1"/>
            <a:r>
              <a:rPr lang="en-US" dirty="0">
                <a:solidFill>
                  <a:schemeClr val="bg1"/>
                </a:solidFill>
              </a:rPr>
              <a:t>When samples are collected</a:t>
            </a:r>
          </a:p>
          <a:p>
            <a:pPr lvl="1"/>
            <a:r>
              <a:rPr lang="en-US" dirty="0">
                <a:solidFill>
                  <a:schemeClr val="bg1"/>
                </a:solidFill>
              </a:rPr>
              <a:t>When samples are </a:t>
            </a:r>
            <a:r>
              <a:rPr lang="en-US" dirty="0" smtClean="0">
                <a:solidFill>
                  <a:schemeClr val="bg1"/>
                </a:solidFill>
              </a:rPr>
              <a:t>prepared </a:t>
            </a:r>
            <a:r>
              <a:rPr lang="en-US" dirty="0">
                <a:solidFill>
                  <a:schemeClr val="bg1"/>
                </a:solidFill>
              </a:rPr>
              <a:t>in the laboratory</a:t>
            </a:r>
          </a:p>
          <a:p>
            <a:pPr lvl="1"/>
            <a:r>
              <a:rPr lang="en-US" dirty="0" smtClean="0">
                <a:solidFill>
                  <a:schemeClr val="bg1"/>
                </a:solidFill>
              </a:rPr>
              <a:t>When </a:t>
            </a:r>
            <a:r>
              <a:rPr lang="en-US" dirty="0">
                <a:solidFill>
                  <a:schemeClr val="bg1"/>
                </a:solidFill>
              </a:rPr>
              <a:t>parent and daughter isotopes are measured</a:t>
            </a:r>
          </a:p>
          <a:p>
            <a:endParaRPr lang="en-US" dirty="0" smtClean="0">
              <a:solidFill>
                <a:schemeClr val="bg1"/>
              </a:solidFill>
            </a:endParaRPr>
          </a:p>
          <a:p>
            <a:r>
              <a:rPr lang="en-US" dirty="0" smtClean="0">
                <a:solidFill>
                  <a:schemeClr val="bg1"/>
                </a:solidFill>
              </a:rPr>
              <a:t>Three other assumptions must be true</a:t>
            </a:r>
          </a:p>
        </p:txBody>
      </p:sp>
    </p:spTree>
    <p:custDataLst>
      <p:tags r:id="rId1"/>
    </p:custDataLst>
    <p:extLst>
      <p:ext uri="{BB962C8B-B14F-4D97-AF65-F5344CB8AC3E}">
        <p14:creationId xmlns:p14="http://schemas.microsoft.com/office/powerpoint/2010/main" val="3077531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Tempus Sans ITC" panose="04020404030D07020202" pitchFamily="82" charset="0"/>
              </a:rPr>
              <a:t>Hour Glass</a:t>
            </a:r>
            <a:endParaRPr lang="en-US" b="1" dirty="0">
              <a:solidFill>
                <a:schemeClr val="bg1"/>
              </a:solidFill>
              <a:latin typeface="Tempus Sans ITC" panose="04020404030D07020202" pitchFamily="82"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398764" y="1600201"/>
            <a:ext cx="3394472" cy="4525963"/>
          </a:xfrm>
        </p:spPr>
      </p:pic>
      <p:sp>
        <p:nvSpPr>
          <p:cNvPr id="5" name="TextBox 4"/>
          <p:cNvSpPr txBox="1"/>
          <p:nvPr/>
        </p:nvSpPr>
        <p:spPr>
          <a:xfrm>
            <a:off x="1981200" y="3011270"/>
            <a:ext cx="2133600" cy="646331"/>
          </a:xfrm>
          <a:prstGeom prst="rect">
            <a:avLst/>
          </a:prstGeom>
          <a:noFill/>
        </p:spPr>
        <p:txBody>
          <a:bodyPr wrap="square" rtlCol="0">
            <a:spAutoFit/>
          </a:bodyPr>
          <a:lstStyle/>
          <a:p>
            <a:pPr algn="ctr"/>
            <a:r>
              <a:rPr lang="en-US" sz="3600" dirty="0">
                <a:solidFill>
                  <a:prstClr val="white"/>
                </a:solidFill>
                <a:latin typeface="Tempus Sans ITC" panose="04020404030D07020202" pitchFamily="82" charset="0"/>
              </a:rPr>
              <a:t>Parent</a:t>
            </a:r>
          </a:p>
        </p:txBody>
      </p:sp>
      <p:sp>
        <p:nvSpPr>
          <p:cNvPr id="8" name="TextBox 7"/>
          <p:cNvSpPr txBox="1"/>
          <p:nvPr/>
        </p:nvSpPr>
        <p:spPr>
          <a:xfrm>
            <a:off x="8153400" y="4724401"/>
            <a:ext cx="2133600" cy="646331"/>
          </a:xfrm>
          <a:prstGeom prst="rect">
            <a:avLst/>
          </a:prstGeom>
          <a:noFill/>
        </p:spPr>
        <p:txBody>
          <a:bodyPr wrap="square" rtlCol="0">
            <a:spAutoFit/>
          </a:bodyPr>
          <a:lstStyle/>
          <a:p>
            <a:pPr algn="ctr"/>
            <a:r>
              <a:rPr lang="en-US" sz="3600" dirty="0">
                <a:solidFill>
                  <a:prstClr val="white"/>
                </a:solidFill>
                <a:latin typeface="Tempus Sans ITC" panose="04020404030D07020202" pitchFamily="82" charset="0"/>
              </a:rPr>
              <a:t>Daughter</a:t>
            </a:r>
          </a:p>
        </p:txBody>
      </p:sp>
      <p:sp>
        <p:nvSpPr>
          <p:cNvPr id="6" name="Right Arrow 5"/>
          <p:cNvSpPr/>
          <p:nvPr/>
        </p:nvSpPr>
        <p:spPr>
          <a:xfrm>
            <a:off x="4038600" y="3087469"/>
            <a:ext cx="1066800" cy="49393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flipH="1">
            <a:off x="7162800" y="4766187"/>
            <a:ext cx="1066800" cy="49393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flipH="1">
            <a:off x="6324600" y="3657601"/>
            <a:ext cx="1066800" cy="4939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315200" y="3581401"/>
            <a:ext cx="2133600" cy="646331"/>
          </a:xfrm>
          <a:prstGeom prst="rect">
            <a:avLst/>
          </a:prstGeom>
          <a:noFill/>
        </p:spPr>
        <p:txBody>
          <a:bodyPr wrap="square" rtlCol="0">
            <a:spAutoFit/>
          </a:bodyPr>
          <a:lstStyle/>
          <a:p>
            <a:pPr algn="ctr"/>
            <a:r>
              <a:rPr lang="en-US" sz="3600" dirty="0">
                <a:solidFill>
                  <a:prstClr val="white"/>
                </a:solidFill>
                <a:latin typeface="Tempus Sans ITC" panose="04020404030D07020202" pitchFamily="82" charset="0"/>
              </a:rPr>
              <a:t>Decay</a:t>
            </a:r>
          </a:p>
        </p:txBody>
      </p:sp>
    </p:spTree>
    <p:custDataLst>
      <p:tags r:id="rId1"/>
    </p:custDataLst>
    <p:extLst>
      <p:ext uri="{BB962C8B-B14F-4D97-AF65-F5344CB8AC3E}">
        <p14:creationId xmlns:p14="http://schemas.microsoft.com/office/powerpoint/2010/main" val="9671343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676832" y="533401"/>
            <a:ext cx="6314768" cy="57149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00" dirty="0">
                <a:solidFill>
                  <a:srgbClr val="FFFF00"/>
                </a:solidFill>
              </a:rPr>
              <a:t>1</a:t>
            </a:r>
            <a:r>
              <a:rPr lang="en-US" dirty="0">
                <a:solidFill>
                  <a:schemeClr val="bg1"/>
                </a:solidFill>
              </a:rPr>
              <a:t>. One group steadily increased while the other group steadily decreased.</a:t>
            </a:r>
          </a:p>
          <a:p>
            <a:endParaRPr lang="en-US" dirty="0">
              <a:solidFill>
                <a:schemeClr val="bg1"/>
              </a:solidFill>
            </a:endParaRPr>
          </a:p>
          <a:p>
            <a:pPr marL="0" indent="0">
              <a:buNone/>
            </a:pPr>
            <a:r>
              <a:rPr lang="en-US" sz="3900" dirty="0">
                <a:solidFill>
                  <a:srgbClr val="FFFF00"/>
                </a:solidFill>
              </a:rPr>
              <a:t>2. </a:t>
            </a:r>
            <a:r>
              <a:rPr lang="en-US" dirty="0">
                <a:solidFill>
                  <a:schemeClr val="bg1"/>
                </a:solidFill>
              </a:rPr>
              <a:t>Both groups changed steadily as we flipped the pennies every minute.</a:t>
            </a:r>
          </a:p>
          <a:p>
            <a:endParaRPr lang="en-US" dirty="0">
              <a:solidFill>
                <a:schemeClr val="bg1"/>
              </a:solidFill>
            </a:endParaRPr>
          </a:p>
          <a:p>
            <a:pPr marL="0" indent="0">
              <a:buNone/>
            </a:pPr>
            <a:r>
              <a:rPr lang="en-US" sz="3900" dirty="0">
                <a:solidFill>
                  <a:srgbClr val="FFFF00"/>
                </a:solidFill>
              </a:rPr>
              <a:t>3. </a:t>
            </a:r>
            <a:r>
              <a:rPr lang="en-US" dirty="0">
                <a:solidFill>
                  <a:schemeClr val="bg1"/>
                </a:solidFill>
              </a:rPr>
              <a:t>We could not know for sure whether any individual penny would be heads or tails, but we knew that about half the group would be heads and half tails.</a:t>
            </a:r>
          </a:p>
          <a:p>
            <a:endParaRPr lang="en-US" dirty="0">
              <a:solidFill>
                <a:schemeClr val="bg1"/>
              </a:solidFill>
            </a:endParaRPr>
          </a:p>
        </p:txBody>
      </p:sp>
      <p:sp>
        <p:nvSpPr>
          <p:cNvPr id="6" name="Right Arrow 5"/>
          <p:cNvSpPr/>
          <p:nvPr/>
        </p:nvSpPr>
        <p:spPr>
          <a:xfrm rot="5400000">
            <a:off x="2182385" y="701203"/>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1668135" y="685147"/>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5000" y1="89820" x2="75000" y2="89820"/>
                        <a14:foregroundMark x1="83462" y1="86534" x2="83462" y2="86534"/>
                        <a14:foregroundMark x1="85865" y1="82539" x2="85865" y2="82539"/>
                        <a14:foregroundMark x1="91923" y1="77642" x2="91923" y2="77642"/>
                        <a14:foregroundMark x1="95577" y1="73582" x2="95577" y2="73582"/>
                      </a14:backgroundRemoval>
                    </a14:imgEffect>
                  </a14:imgLayer>
                </a14:imgProps>
              </a:ext>
              <a:ext uri="{28A0092B-C50C-407E-A947-70E740481C1C}">
                <a14:useLocalDpi xmlns:a14="http://schemas.microsoft.com/office/drawing/2010/main" val="0"/>
              </a:ext>
            </a:extLst>
          </a:blip>
          <a:stretch>
            <a:fillRect/>
          </a:stretch>
        </p:blipFill>
        <p:spPr>
          <a:xfrm>
            <a:off x="1959078" y="2133601"/>
            <a:ext cx="442967" cy="661327"/>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8824" y="3820967"/>
            <a:ext cx="660976" cy="631812"/>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3823" b="94782" l="4612" r="95146"/>
                    </a14:imgEffect>
                  </a14:imgLayer>
                </a14:imgProps>
              </a:ext>
              <a:ext uri="{28A0092B-C50C-407E-A947-70E740481C1C}">
                <a14:useLocalDpi xmlns:a14="http://schemas.microsoft.com/office/drawing/2010/main" val="0"/>
              </a:ext>
            </a:extLst>
          </a:blip>
          <a:stretch>
            <a:fillRect/>
          </a:stretch>
        </p:blipFill>
        <p:spPr>
          <a:xfrm>
            <a:off x="2108776" y="3870173"/>
            <a:ext cx="533400" cy="533400"/>
          </a:xfrm>
          <a:prstGeom prst="rect">
            <a:avLst/>
          </a:prstGeom>
        </p:spPr>
      </p:pic>
    </p:spTree>
    <p:extLst>
      <p:ext uri="{BB962C8B-B14F-4D97-AF65-F5344CB8AC3E}">
        <p14:creationId xmlns:p14="http://schemas.microsoft.com/office/powerpoint/2010/main" val="19299271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676832" y="533401"/>
            <a:ext cx="6314768" cy="57149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00" dirty="0">
                <a:solidFill>
                  <a:srgbClr val="FFFF00"/>
                </a:solidFill>
              </a:rPr>
              <a:t>1</a:t>
            </a:r>
            <a:r>
              <a:rPr lang="en-US" dirty="0">
                <a:solidFill>
                  <a:schemeClr val="bg1"/>
                </a:solidFill>
              </a:rPr>
              <a:t>. One group steadily increased while the other group steadily decreased.</a:t>
            </a:r>
          </a:p>
          <a:p>
            <a:endParaRPr lang="en-US" dirty="0">
              <a:solidFill>
                <a:schemeClr val="bg1"/>
              </a:solidFill>
            </a:endParaRPr>
          </a:p>
          <a:p>
            <a:pPr marL="0" indent="0">
              <a:buNone/>
            </a:pPr>
            <a:r>
              <a:rPr lang="en-US" sz="3900" dirty="0">
                <a:solidFill>
                  <a:srgbClr val="FFFF00"/>
                </a:solidFill>
              </a:rPr>
              <a:t>2. </a:t>
            </a:r>
            <a:r>
              <a:rPr lang="en-US" dirty="0">
                <a:solidFill>
                  <a:schemeClr val="bg1"/>
                </a:solidFill>
              </a:rPr>
              <a:t>Both groups changed steadily as we flipped the pennies every minute.</a:t>
            </a:r>
          </a:p>
          <a:p>
            <a:endParaRPr lang="en-US" dirty="0">
              <a:solidFill>
                <a:schemeClr val="bg1"/>
              </a:solidFill>
            </a:endParaRPr>
          </a:p>
          <a:p>
            <a:pPr marL="0" indent="0">
              <a:buNone/>
            </a:pPr>
            <a:r>
              <a:rPr lang="en-US" sz="3900" dirty="0">
                <a:solidFill>
                  <a:srgbClr val="FFFF00"/>
                </a:solidFill>
              </a:rPr>
              <a:t>3. </a:t>
            </a:r>
            <a:r>
              <a:rPr lang="en-US" dirty="0">
                <a:solidFill>
                  <a:schemeClr val="bg1"/>
                </a:solidFill>
              </a:rPr>
              <a:t>We could not know for sure whether any individual penny would be heads or tails, but we knew that about half the group would be heads and half tails.</a:t>
            </a:r>
          </a:p>
          <a:p>
            <a:endParaRPr lang="en-US" dirty="0">
              <a:solidFill>
                <a:schemeClr val="bg1"/>
              </a:solidFill>
            </a:endParaRPr>
          </a:p>
        </p:txBody>
      </p:sp>
      <p:sp>
        <p:nvSpPr>
          <p:cNvPr id="6" name="Right Arrow 5"/>
          <p:cNvSpPr/>
          <p:nvPr/>
        </p:nvSpPr>
        <p:spPr>
          <a:xfrm rot="5400000">
            <a:off x="2182385" y="701203"/>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1668135" y="685147"/>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000" y1="89820" x2="75000" y2="89820"/>
                        <a14:foregroundMark x1="83462" y1="86534" x2="83462" y2="86534"/>
                        <a14:foregroundMark x1="85865" y1="82539" x2="85865" y2="82539"/>
                        <a14:foregroundMark x1="91923" y1="77642" x2="91923" y2="77642"/>
                        <a14:foregroundMark x1="95577" y1="73582" x2="95577" y2="73582"/>
                      </a14:backgroundRemoval>
                    </a14:imgEffect>
                  </a14:imgLayer>
                </a14:imgProps>
              </a:ext>
              <a:ext uri="{28A0092B-C50C-407E-A947-70E740481C1C}">
                <a14:useLocalDpi xmlns:a14="http://schemas.microsoft.com/office/drawing/2010/main" val="0"/>
              </a:ext>
            </a:extLst>
          </a:blip>
          <a:stretch>
            <a:fillRect/>
          </a:stretch>
        </p:blipFill>
        <p:spPr>
          <a:xfrm>
            <a:off x="1959078" y="2133601"/>
            <a:ext cx="442967" cy="661327"/>
          </a:xfrm>
          <a:prstGeom prst="rect">
            <a:avLst/>
          </a:prstGeom>
        </p:spPr>
      </p:pic>
      <p:pic>
        <p:nvPicPr>
          <p:cNvPr id="9" name="Picture 8"/>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8824" y="3820967"/>
            <a:ext cx="660976" cy="631812"/>
          </a:xfrm>
          <a:prstGeom prst="rect">
            <a:avLst/>
          </a:prstGeom>
        </p:spPr>
      </p:pic>
      <p:pic>
        <p:nvPicPr>
          <p:cNvPr id="10" name="Picture 9"/>
          <p:cNvPicPr>
            <a:picLocks noChangeAspect="1"/>
          </p:cNvPicPr>
          <p:nvPr/>
        </p:nvPicPr>
        <p:blipFill>
          <a:blip r:embed="rId9" cstate="print">
            <a:extLst>
              <a:ext uri="{BEBA8EAE-BF5A-486C-A8C5-ECC9F3942E4B}">
                <a14:imgProps xmlns:a14="http://schemas.microsoft.com/office/drawing/2010/main">
                  <a14:imgLayer r:embed="rId10">
                    <a14:imgEffect>
                      <a14:backgroundRemoval t="3823" b="94782" l="4612" r="95146"/>
                    </a14:imgEffect>
                  </a14:imgLayer>
                </a14:imgProps>
              </a:ext>
              <a:ext uri="{28A0092B-C50C-407E-A947-70E740481C1C}">
                <a14:useLocalDpi xmlns:a14="http://schemas.microsoft.com/office/drawing/2010/main" val="0"/>
              </a:ext>
            </a:extLst>
          </a:blip>
          <a:stretch>
            <a:fillRect/>
          </a:stretch>
        </p:blipFill>
        <p:spPr>
          <a:xfrm>
            <a:off x="2108776" y="3870173"/>
            <a:ext cx="533400" cy="533400"/>
          </a:xfrm>
          <a:prstGeom prst="rect">
            <a:avLst/>
          </a:prstGeom>
        </p:spPr>
      </p:pic>
      <p:pic>
        <p:nvPicPr>
          <p:cNvPr id="11" name="Content Placeholder 3"/>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9152331" y="442004"/>
            <a:ext cx="935236" cy="1246981"/>
          </a:xfrm>
        </p:spPr>
      </p:pic>
      <p:pic>
        <p:nvPicPr>
          <p:cNvPr id="12"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0" y="4315620"/>
            <a:ext cx="935236" cy="1246981"/>
          </a:xfrm>
          <a:prstGeom prst="rect">
            <a:avLst/>
          </a:prstGeom>
        </p:spPr>
      </p:pic>
      <p:sp>
        <p:nvSpPr>
          <p:cNvPr id="3" name="Multiply 2"/>
          <p:cNvSpPr/>
          <p:nvPr/>
        </p:nvSpPr>
        <p:spPr>
          <a:xfrm>
            <a:off x="9078218" y="2464264"/>
            <a:ext cx="1066800" cy="78647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07681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9.3|4"/>
</p:tagLst>
</file>

<file path=ppt/tags/tag11.xml><?xml version="1.0" encoding="utf-8"?>
<p:tagLst xmlns:a="http://schemas.openxmlformats.org/drawingml/2006/main" xmlns:r="http://schemas.openxmlformats.org/officeDocument/2006/relationships" xmlns:p="http://schemas.openxmlformats.org/presentationml/2006/main">
  <p:tag name="TIMING" val="|0.7|13.2|9"/>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9.8|5.9|3.5"/>
</p:tagLst>
</file>

<file path=ppt/tags/tag4.xml><?xml version="1.0" encoding="utf-8"?>
<p:tagLst xmlns:a="http://schemas.openxmlformats.org/drawingml/2006/main" xmlns:r="http://schemas.openxmlformats.org/officeDocument/2006/relationships" xmlns:p="http://schemas.openxmlformats.org/presentationml/2006/main">
  <p:tag name="TIMING" val="|7.3|11.9|10.5|10.7"/>
</p:tagLst>
</file>

<file path=ppt/tags/tag5.xml><?xml version="1.0" encoding="utf-8"?>
<p:tagLst xmlns:a="http://schemas.openxmlformats.org/drawingml/2006/main" xmlns:r="http://schemas.openxmlformats.org/officeDocument/2006/relationships" xmlns:p="http://schemas.openxmlformats.org/presentationml/2006/main">
  <p:tag name="TIMING" val="|8.2"/>
</p:tagLst>
</file>

<file path=ppt/tags/tag6.xml><?xml version="1.0" encoding="utf-8"?>
<p:tagLst xmlns:a="http://schemas.openxmlformats.org/drawingml/2006/main" xmlns:r="http://schemas.openxmlformats.org/officeDocument/2006/relationships" xmlns:p="http://schemas.openxmlformats.org/presentationml/2006/main">
  <p:tag name="TIMING" val="|6.6|3.7|3.6"/>
</p:tagLst>
</file>

<file path=ppt/tags/tag7.xml><?xml version="1.0" encoding="utf-8"?>
<p:tagLst xmlns:a="http://schemas.openxmlformats.org/drawingml/2006/main" xmlns:r="http://schemas.openxmlformats.org/officeDocument/2006/relationships" xmlns:p="http://schemas.openxmlformats.org/presentationml/2006/main">
  <p:tag name="TIMING" val="|5.4|4.6"/>
</p:tagLst>
</file>

<file path=ppt/tags/tag8.xml><?xml version="1.0" encoding="utf-8"?>
<p:tagLst xmlns:a="http://schemas.openxmlformats.org/drawingml/2006/main" xmlns:r="http://schemas.openxmlformats.org/officeDocument/2006/relationships" xmlns:p="http://schemas.openxmlformats.org/presentationml/2006/main">
  <p:tag name="TIMING" val="|5.2|5.6"/>
</p:tagLst>
</file>

<file path=ppt/tags/tag9.xml><?xml version="1.0" encoding="utf-8"?>
<p:tagLst xmlns:a="http://schemas.openxmlformats.org/drawingml/2006/main" xmlns:r="http://schemas.openxmlformats.org/officeDocument/2006/relationships" xmlns:p="http://schemas.openxmlformats.org/presentationml/2006/main">
  <p:tag name="TIMING" val="|7.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1706</Words>
  <Application>Microsoft Office PowerPoint</Application>
  <PresentationFormat>Widescreen</PresentationFormat>
  <Paragraphs>192</Paragraphs>
  <Slides>27</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Garamond</vt:lpstr>
      <vt:lpstr>Gill Sans Ultra Bold</vt:lpstr>
      <vt:lpstr>Tahoma</vt:lpstr>
      <vt:lpstr>Tempus Sans ITC</vt:lpstr>
      <vt:lpstr>Tunga</vt:lpstr>
      <vt:lpstr>1_Office Theme</vt:lpstr>
      <vt:lpstr>BlackTie</vt:lpstr>
      <vt:lpstr>1_BlackTie</vt:lpstr>
      <vt:lpstr>Geologic Column</vt:lpstr>
      <vt:lpstr>Radioactive Decay</vt:lpstr>
      <vt:lpstr>Radioactive Decay</vt:lpstr>
      <vt:lpstr>Is radiometric dating accurate?</vt:lpstr>
      <vt:lpstr>PowerPoint Presentation</vt:lpstr>
      <vt:lpstr>Accuracy</vt:lpstr>
      <vt:lpstr>Hour Glass</vt:lpstr>
      <vt:lpstr>PowerPoint Presentation</vt:lpstr>
      <vt:lpstr>PowerPoint Presentation</vt:lpstr>
      <vt:lpstr>Assumptions</vt:lpstr>
      <vt:lpstr>Assumptions</vt:lpstr>
      <vt:lpstr>Assumptions</vt:lpstr>
      <vt:lpstr>Accuracy</vt:lpstr>
      <vt:lpstr>Radiometric dating</vt:lpstr>
      <vt:lpstr>Word of God</vt:lpstr>
      <vt:lpstr>Geological Evidence</vt:lpstr>
      <vt:lpstr>New Discoveries Expected</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144</cp:revision>
  <dcterms:created xsi:type="dcterms:W3CDTF">2012-08-15T17:52:08Z</dcterms:created>
  <dcterms:modified xsi:type="dcterms:W3CDTF">2017-01-30T23:25:24Z</dcterms:modified>
</cp:coreProperties>
</file>