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20" r:id="rId4"/>
    <p:sldMasterId id="2147483744" r:id="rId5"/>
    <p:sldMasterId id="2147483768" r:id="rId6"/>
    <p:sldMasterId id="2147483780" r:id="rId7"/>
    <p:sldMasterId id="2147483792" r:id="rId8"/>
    <p:sldMasterId id="2147483804" r:id="rId9"/>
    <p:sldMasterId id="2147483816" r:id="rId10"/>
    <p:sldMasterId id="2147483828" r:id="rId11"/>
    <p:sldMasterId id="2147483840" r:id="rId12"/>
  </p:sldMasterIdLst>
  <p:notesMasterIdLst>
    <p:notesMasterId r:id="rId74"/>
  </p:notesMasterIdLst>
  <p:sldIdLst>
    <p:sldId id="421" r:id="rId13"/>
    <p:sldId id="422" r:id="rId14"/>
    <p:sldId id="423" r:id="rId15"/>
    <p:sldId id="424" r:id="rId16"/>
    <p:sldId id="426" r:id="rId17"/>
    <p:sldId id="484" r:id="rId18"/>
    <p:sldId id="425" r:id="rId19"/>
    <p:sldId id="463" r:id="rId20"/>
    <p:sldId id="428" r:id="rId21"/>
    <p:sldId id="429" r:id="rId22"/>
    <p:sldId id="430" r:id="rId23"/>
    <p:sldId id="431" r:id="rId24"/>
    <p:sldId id="432" r:id="rId25"/>
    <p:sldId id="433" r:id="rId26"/>
    <p:sldId id="471" r:id="rId27"/>
    <p:sldId id="434" r:id="rId28"/>
    <p:sldId id="437" r:id="rId29"/>
    <p:sldId id="435" r:id="rId30"/>
    <p:sldId id="438" r:id="rId31"/>
    <p:sldId id="439" r:id="rId32"/>
    <p:sldId id="440" r:id="rId33"/>
    <p:sldId id="441" r:id="rId34"/>
    <p:sldId id="442" r:id="rId35"/>
    <p:sldId id="443" r:id="rId36"/>
    <p:sldId id="444" r:id="rId37"/>
    <p:sldId id="445" r:id="rId38"/>
    <p:sldId id="446" r:id="rId39"/>
    <p:sldId id="447" r:id="rId40"/>
    <p:sldId id="448" r:id="rId41"/>
    <p:sldId id="353" r:id="rId42"/>
    <p:sldId id="354" r:id="rId43"/>
    <p:sldId id="412" r:id="rId44"/>
    <p:sldId id="413" r:id="rId45"/>
    <p:sldId id="356" r:id="rId46"/>
    <p:sldId id="357" r:id="rId47"/>
    <p:sldId id="361" r:id="rId48"/>
    <p:sldId id="362" r:id="rId49"/>
    <p:sldId id="363" r:id="rId50"/>
    <p:sldId id="465" r:id="rId51"/>
    <p:sldId id="450" r:id="rId52"/>
    <p:sldId id="367" r:id="rId53"/>
    <p:sldId id="451" r:id="rId54"/>
    <p:sldId id="467" r:id="rId55"/>
    <p:sldId id="359" r:id="rId56"/>
    <p:sldId id="469" r:id="rId57"/>
    <p:sldId id="454" r:id="rId58"/>
    <p:sldId id="455" r:id="rId59"/>
    <p:sldId id="456" r:id="rId60"/>
    <p:sldId id="458" r:id="rId61"/>
    <p:sldId id="457" r:id="rId62"/>
    <p:sldId id="470" r:id="rId63"/>
    <p:sldId id="420" r:id="rId64"/>
    <p:sldId id="473" r:id="rId65"/>
    <p:sldId id="482" r:id="rId66"/>
    <p:sldId id="483" r:id="rId67"/>
    <p:sldId id="475" r:id="rId68"/>
    <p:sldId id="477" r:id="rId69"/>
    <p:sldId id="478" r:id="rId70"/>
    <p:sldId id="479" r:id="rId71"/>
    <p:sldId id="480" r:id="rId72"/>
    <p:sldId id="481"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E00"/>
    <a:srgbClr val="B49F50"/>
    <a:srgbClr val="B8CF8B"/>
    <a:srgbClr val="C09200"/>
    <a:srgbClr val="C9BA81"/>
    <a:srgbClr val="C2B070"/>
    <a:srgbClr val="C6B578"/>
    <a:srgbClr val="BAAA7C"/>
    <a:srgbClr val="A49056"/>
    <a:srgbClr val="CCB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83902" autoAdjust="0"/>
  </p:normalViewPr>
  <p:slideViewPr>
    <p:cSldViewPr>
      <p:cViewPr varScale="1">
        <p:scale>
          <a:sx n="55" d="100"/>
          <a:sy n="55" d="100"/>
        </p:scale>
        <p:origin x="1464"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4/27/2017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dirty="0"/>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Geologic Column—How Did the Layers Form?  We’ve learned a lot</a:t>
            </a:r>
            <a:r>
              <a:rPr lang="en-US" baseline="0" dirty="0" smtClean="0"/>
              <a:t> ab</a:t>
            </a:r>
            <a:r>
              <a:rPr lang="en-US" dirty="0" smtClean="0"/>
              <a:t>out the geologic column so far…</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9927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Chinle Group is even bigger.</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72733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Dakota Formation is bigger still.</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2565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 Morrison Formation, which is famous for having lots of dinosaurs in it, is EVEN bigger!  It covers almost all of Montana, all of Wyoming, all of Colorado, and parts of 10 other states and some provinces in Canada! The state of Tennessee could fit inside it more than 15 times!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920436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Large rock layers like these, that cover thousands of square miles, are found on every continent of the world.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5216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rock layers can be seen, touched, and measured, and they provide us with all kinds of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497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scientists try to understand how the rock layers got here,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09505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interpreting the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6709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Think about the fact that the rock layers were laid down by water.  Imagine how much water there would have to have been to create a rock layer THAT big!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24640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 you think of a time when there might have been that much water around?</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6203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look at some more data.  If layers are laid down flat, what happened here?  After the rock layers were formed, something must have happened to make the layers tilted instead of flat.</a:t>
            </a:r>
          </a:p>
          <a:p>
            <a:endParaRPr lang="en-US" baseline="0"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977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names of some of its layers…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84062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earth may seem like it has a smooth, connected surface,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3197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actually the earth’s crust is broken up into many different plates that basically float on top of earth’s mantle.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7014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of the heat in the center of the earth, / these plates are constantly moving—just a little bit.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1062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Earthquakes, / volcanic activity, /and mountain building happen where these plates come together.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07080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two plates crash into each other, rock layers that </a:t>
            </a:r>
            <a:r>
              <a:rPr lang="en-US" sz="1200" i="1" kern="1200" dirty="0" smtClean="0">
                <a:solidFill>
                  <a:schemeClr val="tx1"/>
                </a:solidFill>
                <a:effectLst/>
                <a:latin typeface="+mn-lt"/>
                <a:ea typeface="+mn-ea"/>
                <a:cs typeface="+mn-cs"/>
              </a:rPr>
              <a:t>were</a:t>
            </a:r>
            <a:r>
              <a:rPr lang="en-US" sz="1200" kern="1200" dirty="0" smtClean="0">
                <a:solidFill>
                  <a:schemeClr val="tx1"/>
                </a:solidFill>
                <a:effectLst/>
                <a:latin typeface="+mn-lt"/>
                <a:ea typeface="+mn-ea"/>
                <a:cs typeface="+mn-cs"/>
              </a:rPr>
              <a:t> horizontal / can be thrust up like this.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45688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layers can be squeezed in between two plates and fold like this.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804399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layers of play-</a:t>
            </a:r>
            <a:r>
              <a:rPr lang="en-US" sz="1200" kern="1200" dirty="0" err="1" smtClean="0">
                <a:solidFill>
                  <a:schemeClr val="tx1"/>
                </a:solidFill>
                <a:effectLst/>
                <a:latin typeface="+mn-lt"/>
                <a:ea typeface="+mn-ea"/>
                <a:cs typeface="+mn-cs"/>
              </a:rPr>
              <a:t>doh</a:t>
            </a:r>
            <a:r>
              <a:rPr lang="en-US" sz="1200" kern="1200" dirty="0" smtClean="0">
                <a:solidFill>
                  <a:schemeClr val="tx1"/>
                </a:solidFill>
                <a:effectLst/>
                <a:latin typeface="+mn-lt"/>
                <a:ea typeface="+mn-ea"/>
                <a:cs typeface="+mn-cs"/>
              </a:rPr>
              <a:t> may help you understand how that could happen.  Layers that are flat to begin with</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16500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be bent if they are pushed in from one or both sides before they harden.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161500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layers harden after they bend, they can look like this. This</a:t>
            </a:r>
            <a:r>
              <a:rPr lang="en-US" sz="1200" kern="1200" baseline="0" dirty="0" smtClean="0">
                <a:solidFill>
                  <a:schemeClr val="tx1"/>
                </a:solidFill>
                <a:effectLst/>
                <a:latin typeface="+mn-lt"/>
                <a:ea typeface="+mn-ea"/>
                <a:cs typeface="+mn-cs"/>
              </a:rPr>
              <a:t> folding is believed to happen after hardening also, if it happens slowly.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689883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rock layers—the horizontal ones, / the ones that have been thrust up, / and the ones that are bent all provide us with </a:t>
            </a:r>
            <a:r>
              <a:rPr lang="en-US" sz="1200" kern="1200" smtClean="0">
                <a:solidFill>
                  <a:schemeClr val="tx1"/>
                </a:solidFill>
                <a:effectLst/>
                <a:latin typeface="+mn-lt"/>
                <a:ea typeface="+mn-ea"/>
                <a:cs typeface="+mn-cs"/>
              </a:rPr>
              <a:t>data.  </a:t>
            </a:r>
            <a:r>
              <a:rPr lang="en-US" sz="1200" kern="1200" dirty="0" smtClean="0">
                <a:solidFill>
                  <a:schemeClr val="tx1"/>
                </a:solidFill>
                <a:effectLst/>
                <a:latin typeface="+mn-lt"/>
                <a:ea typeface="+mn-ea"/>
                <a:cs typeface="+mn-cs"/>
              </a:rPr>
              <a:t>/ These data are consistent with the story of an event recorded in the Bible.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8994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kinds of fossils buried in the rocks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1172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Genesis 7-9 tells</a:t>
            </a:r>
            <a:r>
              <a:rPr lang="en-US" sz="1200" kern="1200" baseline="0" dirty="0" smtClean="0">
                <a:solidFill>
                  <a:schemeClr val="tx1"/>
                </a:solidFill>
                <a:effectLst/>
                <a:latin typeface="+mn-lt"/>
                <a:ea typeface="+mn-ea"/>
                <a:cs typeface="+mn-cs"/>
              </a:rPr>
              <a:t> the story of a worldwide flood.</a:t>
            </a:r>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story says that “All the fountains of the great deep burst open, and the floodgates of the sky were opened.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AE22D-0541-4DBE-9E54-0D1483F3E0AF}" type="slidenum">
              <a:rPr lang="en-US" smtClean="0"/>
              <a:t>31</a:t>
            </a:fld>
            <a:endParaRPr lang="en-US"/>
          </a:p>
        </p:txBody>
      </p:sp>
    </p:spTree>
    <p:extLst>
      <p:ext uri="{BB962C8B-B14F-4D97-AF65-F5344CB8AC3E}">
        <p14:creationId xmlns:p14="http://schemas.microsoft.com/office/powerpoint/2010/main" val="1379766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the rain fell upon the earth for forty days and forty nights.”</a:t>
            </a:r>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t>32</a:t>
            </a:fld>
            <a:endParaRPr lang="en-US"/>
          </a:p>
        </p:txBody>
      </p:sp>
    </p:spTree>
    <p:extLst>
      <p:ext uri="{BB962C8B-B14F-4D97-AF65-F5344CB8AC3E}">
        <p14:creationId xmlns:p14="http://schemas.microsoft.com/office/powerpoint/2010/main" val="1379766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Notice there are two important things mentioned in these verses:  (1) The fountains of the great deep burst open and (2) rain fell for 40 days and 40 nights.  The one we usually hear about is the second one—the rain.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AE22D-0541-4DBE-9E54-0D1483F3E0AF}" type="slidenum">
              <a:rPr lang="en-US" smtClean="0"/>
              <a:t>33</a:t>
            </a:fld>
            <a:endParaRPr lang="en-US"/>
          </a:p>
        </p:txBody>
      </p:sp>
    </p:spTree>
    <p:extLst>
      <p:ext uri="{BB962C8B-B14F-4D97-AF65-F5344CB8AC3E}">
        <p14:creationId xmlns:p14="http://schemas.microsoft.com/office/powerpoint/2010/main" val="1379766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40 days the floodwaters grew deeper, covering the ground and lifting the boat high above the earth. As the waters rose higher and higher above the ground, the boat floated safely on the surface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the water covered even the highest mountains on the earth, rising more than 22 feet above the highest peaks!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water covered the earth for 150 days.  That is 5 whole months!</a:t>
            </a:r>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God sent a wind to blow across the earth, and the floodwaters began to recede.  Have you ever seen wind blow water around during a bad storm?  Sometimes when it rains really hard, water begins to collect along the edges of the road.  If it’s really windy at the same time, the wind can blow the water along the road.</a:t>
            </a:r>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water receded gradually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until the Ark finally came to rest on the mountains of Ararat.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possible that </a:t>
            </a:r>
            <a:r>
              <a:rPr lang="en-US" dirty="0" smtClean="0"/>
              <a:t>water flowing during </a:t>
            </a:r>
            <a:r>
              <a:rPr lang="en-US" smtClean="0"/>
              <a:t>the flood</a:t>
            </a:r>
            <a:r>
              <a:rPr lang="en-US" baseline="0" smtClean="0"/>
              <a:t>, </a:t>
            </a:r>
            <a:r>
              <a:rPr lang="en-US" baseline="0" dirty="0" smtClean="0"/>
              <a:t>created the conditions necessary to lay down the kind of rock layers we find all around the world.</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12062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relative age of the layers…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619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Including these huge rock layers that cover thousands of square miles</a:t>
            </a:r>
            <a:r>
              <a:rPr lang="en-US" sz="1200" kern="1200" baseline="0" dirty="0" smtClean="0">
                <a:solidFill>
                  <a:schemeClr val="tx1"/>
                </a:solidFill>
                <a:effectLst/>
                <a:latin typeface="+mn-lt"/>
                <a:ea typeface="+mn-ea"/>
                <a:cs typeface="+mn-cs"/>
              </a:rPr>
              <a:t> and are found on every continent.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976948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go back and look at the first part of that verse:  “All the fountains of the great deep burst open.  Although we don’t know exactly what that means, it like some pretty violent stuff happened to the earth itself! </a:t>
            </a:r>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Apparently something down in the earth broke which allowed water--and probably lava—to come shooting up!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197175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sounds like there could have been earthquakes and volcanoes.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71928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since the fountains of the great deep and the floodgates of the sky were closed only </a:t>
            </a:r>
            <a:r>
              <a:rPr lang="en-US" sz="1200" i="1"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the 150 days who knows how many separate ones might have happened during that time! </a:t>
            </a:r>
            <a:endParaRPr lang="en-US" dirty="0" smtClean="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37976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Scientists who believe in the story of the Flood think that all those geologic processes probably didn’t stop all at one time.  Earthquakes and volcanoes probably became less frequent over time, slowing to the rate at which they happen now.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541696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scientists collect data and interpret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069805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rock layers around the world and the fossils we find buried in them provide</a:t>
            </a:r>
            <a:r>
              <a:rPr lang="en-US" baseline="0" dirty="0" smtClean="0"/>
              <a:t> us with lots of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122727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evidence that something happened in the past to create these rock formations.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174166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we try to make sense of—or interpret—this data, o</a:t>
            </a:r>
            <a:r>
              <a:rPr lang="en-US" sz="1200" kern="1200" dirty="0" smtClean="0">
                <a:solidFill>
                  <a:schemeClr val="tx1"/>
                </a:solidFill>
                <a:effectLst/>
                <a:latin typeface="+mn-lt"/>
                <a:ea typeface="+mn-ea"/>
                <a:cs typeface="+mn-cs"/>
              </a:rPr>
              <a:t>ur knowledge of the worldwide flood in Genesis can help us understand what happened.</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04821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how did the strata get there?  / How were they formed?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4811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evidence we see in the rocks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81379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…makes sense in light of the story of the worldwide flood described in the Bible.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44466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884987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348383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5078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0136478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72907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Rock layers start out as some combination of stones, sand, and clay being carried along by water.  Usually the stones, sand, and clay, are being carried along by water. As the water slows down, the biggest pieces—like gravel--settle to the bottom first.  Then the smaller pieces—like sand--begin to settle.  Finally the smallest pieces—like clay—settle to the bottom.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dirty="0"/>
          </a:p>
        </p:txBody>
      </p:sp>
    </p:spTree>
    <p:extLst>
      <p:ext uri="{BB962C8B-B14F-4D97-AF65-F5344CB8AC3E}">
        <p14:creationId xmlns:p14="http://schemas.microsoft.com/office/powerpoint/2010/main" val="257289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these loosely deposited sediments become cemented together and harden into rock layers.  / These rock layers are usually laid down horizontally.  In other words, they are laid down flat.</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187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or more rock layers that cover the same, large area and have some similar characteristics are called formations.</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8706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Sometimes the same formation can go on for miles and miles.</a:t>
            </a:r>
          </a:p>
          <a:p>
            <a:r>
              <a:rPr lang="en-US" sz="1200" kern="1200" dirty="0" smtClean="0">
                <a:solidFill>
                  <a:schemeClr val="tx1"/>
                </a:solidFill>
                <a:effectLst/>
                <a:latin typeface="+mn-lt"/>
                <a:ea typeface="+mn-ea"/>
                <a:cs typeface="+mn-cs"/>
              </a:rPr>
              <a:t>The Shinarump Formation covers most of the whole state of Utah, plus parts of states around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68235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96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31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91855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84931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530689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3704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6261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26250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9516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172466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41383037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78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302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949895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3" name="Subtitle 2"/>
          <p:cNvSpPr>
            <a:spLocks noGrp="1"/>
          </p:cNvSpPr>
          <p:nvPr>
            <p:ph type="subTitle" idx="1"/>
          </p:nvPr>
        </p:nvSpPr>
        <p:spPr>
          <a:xfrm>
            <a:off x="2565401" y="3045462"/>
            <a:ext cx="4013200" cy="428625"/>
          </a:xfrm>
        </p:spPr>
        <p:txBody>
          <a:bodyPr tIns="0" anchor="t">
            <a:noAutofit/>
          </a:bodyPr>
          <a:lstStyle>
            <a:lvl1pPr marL="0" indent="0" algn="ctr">
              <a:buNone/>
              <a:defRPr sz="1200" b="0" i="0" cap="none" spc="0" baseline="0">
                <a:solidFill>
                  <a:schemeClr val="bg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1"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1647222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265267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9" name="Title Placeholder 1"/>
          <p:cNvSpPr>
            <a:spLocks noGrp="1"/>
          </p:cNvSpPr>
          <p:nvPr>
            <p:ph type="title"/>
          </p:nvPr>
        </p:nvSpPr>
        <p:spPr bwMode="black">
          <a:xfrm>
            <a:off x="2529053" y="3367248"/>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35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3" y="4084577"/>
            <a:ext cx="4106917" cy="397094"/>
          </a:xfrm>
        </p:spPr>
        <p:txBody>
          <a:bodyPr tIns="0" anchor="t" anchorCtr="0">
            <a:normAutofit/>
          </a:bodyPr>
          <a:lstStyle>
            <a:lvl1pPr marL="0" indent="0" algn="ctr">
              <a:buNone/>
              <a:defRPr kumimoji="0" lang="en-US" sz="12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1090047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4891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kern="1200" cap="none" spc="150" baseline="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i="0" kern="1200" cap="none" spc="150" baseline="0" dirty="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lnSpc>
                <a:spcPct val="110000"/>
              </a:lnSpc>
              <a:spcBef>
                <a:spcPts val="3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0943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859497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854786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7"/>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685800" rtl="0" eaLnBrk="1" latinLnBrk="0" hangingPunct="1">
              <a:lnSpc>
                <a:spcPct val="100000"/>
              </a:lnSpc>
              <a:spcBef>
                <a:spcPts val="0"/>
              </a:spcBef>
              <a:buClr>
                <a:schemeClr val="accent1"/>
              </a:buClr>
              <a:buFont typeface="Arial" pitchFamily="34" charset="0"/>
              <a:buNone/>
              <a:defRPr lang="en-US" sz="1050" b="0" i="0" kern="1200" cap="none" spc="0" baseline="0" smtClean="0">
                <a:solidFill>
                  <a:schemeClr val="tx1"/>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22992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0" kern="1200" cap="none" spc="0" baseline="0" dirty="0">
                <a:solidFill>
                  <a:schemeClr val="bg1"/>
                </a:solidFill>
                <a:latin typeface="+mj-lt"/>
                <a:ea typeface="+mj-ea"/>
                <a:cs typeface="Tunga" pitchFamily="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050" b="0" i="0" kern="1200" cap="none" spc="23" baseline="0" smtClean="0">
                <a:solidFill>
                  <a:schemeClr val="tx2"/>
                </a:solidFill>
                <a:latin typeface="+mn-lt"/>
                <a:ea typeface="+mn-ea"/>
                <a:cs typeface="Tahoma" pitchFamily="34" charset="0"/>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marL="0" lvl="0" indent="0" algn="ctr" defTabSz="685800" rtl="0" eaLnBrk="1" latinLnBrk="0" hangingPunct="1">
              <a:spcBef>
                <a:spcPts val="45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377305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79932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21083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1"/>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438305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38098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6632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31306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572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93783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4696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19500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4775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143130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51851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8170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4318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69029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285186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251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7022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10718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79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917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571441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860120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786255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22210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21728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5437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881316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867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484793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55833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140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86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323420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708896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66933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1137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117306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35091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984307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243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69751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5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658199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713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106680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127576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1880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84153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976098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285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175905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636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184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251675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441512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073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052794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091133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651841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40928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3592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9168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580671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840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41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933406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85379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791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725736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624773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401673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018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49776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76775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867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509973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157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887297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045778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547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75840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551373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77913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4788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904275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59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44696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971900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39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312835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2739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804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933751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506906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200021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60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207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785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409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993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318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815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442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66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412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203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106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826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981642016"/>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5"/>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900" b="0" cap="all" spc="225" baseline="0">
                <a:solidFill>
                  <a:schemeClr val="tx1"/>
                </a:solidFill>
              </a:defRPr>
            </a:lvl1pPr>
          </a:lstStyle>
          <a:p>
            <a:fld id="{32F59413-8DEC-4AA1-B0E6-B8D1FF55C118}" type="datetimeFigureOut">
              <a:rPr lang="en-US" smtClean="0">
                <a:solidFill>
                  <a:srgbClr val="FFFFFF"/>
                </a:solidFill>
              </a:rPr>
              <a:pPr/>
              <a:t>4/27/2017</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825" b="0" cap="all" spc="225"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9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174499631"/>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685800" rtl="0" eaLnBrk="1" latinLnBrk="0" hangingPunct="1">
        <a:spcBef>
          <a:spcPts val="300"/>
        </a:spcBef>
        <a:buNone/>
        <a:defRPr sz="1350" b="1" kern="1200" cap="all" spc="0" baseline="0">
          <a:solidFill>
            <a:schemeClr val="bg1">
              <a:lumMod val="75000"/>
              <a:lumOff val="25000"/>
            </a:schemeClr>
          </a:solidFill>
          <a:effectLst/>
          <a:latin typeface="+mj-lt"/>
          <a:ea typeface="+mj-ea"/>
          <a:cs typeface="Tunga" pitchFamily="2"/>
        </a:defRPr>
      </a:lvl1pPr>
    </p:titleStyle>
    <p:bodyStyle>
      <a:lvl1pPr marL="0" indent="0" algn="ctr" defTabSz="685800" rtl="0" eaLnBrk="1" latinLnBrk="0" hangingPunct="1">
        <a:lnSpc>
          <a:spcPct val="100000"/>
        </a:lnSpc>
        <a:spcBef>
          <a:spcPts val="450"/>
        </a:spcBef>
        <a:spcAft>
          <a:spcPts val="0"/>
        </a:spcAft>
        <a:buClr>
          <a:schemeClr val="accent1"/>
        </a:buClr>
        <a:buFontTx/>
        <a:buNone/>
        <a:defRPr sz="1500" b="0" i="0" kern="1200" cap="none" spc="23" baseline="0">
          <a:solidFill>
            <a:schemeClr val="tx1"/>
          </a:solidFill>
          <a:latin typeface="+mn-lt"/>
          <a:ea typeface="+mn-ea"/>
          <a:cs typeface="Tahoma" pitchFamily="34" charset="0"/>
        </a:defRPr>
      </a:lvl1pPr>
      <a:lvl2pPr marL="0" indent="0" algn="ctr" defTabSz="685800" rtl="0" eaLnBrk="1" latinLnBrk="0" hangingPunct="1">
        <a:lnSpc>
          <a:spcPct val="100000"/>
        </a:lnSpc>
        <a:spcBef>
          <a:spcPts val="900"/>
        </a:spcBef>
        <a:buClr>
          <a:schemeClr val="accent1"/>
        </a:buClr>
        <a:buFontTx/>
        <a:buNone/>
        <a:defRPr sz="1350" kern="1200">
          <a:solidFill>
            <a:schemeClr val="tx2"/>
          </a:solidFill>
          <a:latin typeface="+mn-lt"/>
          <a:ea typeface="+mn-ea"/>
          <a:cs typeface="Tahoma" pitchFamily="34" charset="0"/>
        </a:defRPr>
      </a:lvl2pPr>
      <a:lvl3pPr marL="0" indent="0" algn="ctr" defTabSz="685800" rtl="0" eaLnBrk="1" latinLnBrk="0" hangingPunct="1">
        <a:lnSpc>
          <a:spcPct val="100000"/>
        </a:lnSpc>
        <a:spcBef>
          <a:spcPts val="900"/>
        </a:spcBef>
        <a:buClr>
          <a:schemeClr val="accent1"/>
        </a:buClr>
        <a:buFontTx/>
        <a:buNone/>
        <a:defRPr sz="1200" kern="1200">
          <a:solidFill>
            <a:schemeClr val="tx1"/>
          </a:solidFill>
          <a:latin typeface="+mn-lt"/>
          <a:ea typeface="+mn-ea"/>
          <a:cs typeface="Tahoma" pitchFamily="34" charset="0"/>
        </a:defRPr>
      </a:lvl3pPr>
      <a:lvl4pPr marL="0" indent="0" algn="ctr" defTabSz="685800" rtl="0" eaLnBrk="1" latinLnBrk="0" hangingPunct="1">
        <a:lnSpc>
          <a:spcPct val="100000"/>
        </a:lnSpc>
        <a:spcBef>
          <a:spcPts val="900"/>
        </a:spcBef>
        <a:buClr>
          <a:schemeClr val="accent1"/>
        </a:buClr>
        <a:buFontTx/>
        <a:buNone/>
        <a:defRPr sz="1050" kern="1200">
          <a:solidFill>
            <a:schemeClr val="tx2"/>
          </a:solidFill>
          <a:latin typeface="+mn-lt"/>
          <a:ea typeface="+mn-ea"/>
          <a:cs typeface="Tahoma" pitchFamily="34" charset="0"/>
        </a:defRPr>
      </a:lvl4pPr>
      <a:lvl5pPr marL="0" indent="0" algn="ctr" defTabSz="685800" rtl="0" eaLnBrk="1" latinLnBrk="0" hangingPunct="1">
        <a:lnSpc>
          <a:spcPct val="100000"/>
        </a:lnSpc>
        <a:spcBef>
          <a:spcPts val="900"/>
        </a:spcBef>
        <a:buClr>
          <a:schemeClr val="accent1"/>
        </a:buClr>
        <a:buFontTx/>
        <a:buNone/>
        <a:defRPr sz="1050" kern="1200" baseline="0">
          <a:solidFill>
            <a:schemeClr val="tx1"/>
          </a:solidFill>
          <a:latin typeface="+mn-lt"/>
          <a:ea typeface="+mn-ea"/>
          <a:cs typeface="Tahoma" pitchFamily="34" charset="0"/>
        </a:defRPr>
      </a:lvl5pPr>
      <a:lvl6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6pPr>
      <a:lvl7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7pPr>
      <a:lvl8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8pPr>
      <a:lvl9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530FF2-895B-4E95-8982-B66C8B528DD5}" type="datetimeFigureOut">
              <a:rPr lang="en-US" smtClean="0">
                <a:solidFill>
                  <a:prstClr val="white">
                    <a:tint val="75000"/>
                  </a:prstClr>
                </a:solidFill>
              </a:rPr>
              <a:pPr/>
              <a:t>4/27/2017</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B124C7-2F0A-4586-98A1-F190DF5DEC2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2432384"/>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569629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27160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72403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468435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745211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104125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4/27/2017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103114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4/27/2017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3266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5.xm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5.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5.xml"/><Relationship Id="rId1" Type="http://schemas.openxmlformats.org/officeDocument/2006/relationships/tags" Target="../tags/tag2.xml"/><Relationship Id="rId5" Type="http://schemas.openxmlformats.org/officeDocument/2006/relationships/image" Target="../media/image24.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8.jpeg"/><Relationship Id="rId2" Type="http://schemas.openxmlformats.org/officeDocument/2006/relationships/slideLayout" Target="../slideLayouts/slideLayout95.xml"/><Relationship Id="rId1" Type="http://schemas.openxmlformats.org/officeDocument/2006/relationships/tags" Target="../tags/tag3.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5.xml"/><Relationship Id="rId1" Type="http://schemas.openxmlformats.org/officeDocument/2006/relationships/tags" Target="../tags/tag4.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5.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95.xml"/><Relationship Id="rId5" Type="http://schemas.openxmlformats.org/officeDocument/2006/relationships/image" Target="../media/image19.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9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95.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95.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95.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95.xml"/><Relationship Id="rId5" Type="http://schemas.openxmlformats.org/officeDocument/2006/relationships/image" Target="../media/image45.jpe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9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95.xml"/><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51.xml"/><Relationship Id="rId7" Type="http://schemas.openxmlformats.org/officeDocument/2006/relationships/image" Target="../media/image50.png"/><Relationship Id="rId2" Type="http://schemas.openxmlformats.org/officeDocument/2006/relationships/slideLayout" Target="../slideLayouts/slideLayout95.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49.jpe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5.xml"/><Relationship Id="rId1" Type="http://schemas.openxmlformats.org/officeDocument/2006/relationships/tags" Target="../tags/tag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903694" y="436421"/>
            <a:ext cx="4087906" cy="2604332"/>
          </a:xfrm>
        </p:spPr>
        <p:txBody>
          <a:bodyPr>
            <a:noAutofit/>
          </a:bodyPr>
          <a:lstStyle/>
          <a:p>
            <a:pPr algn="l"/>
            <a:r>
              <a:rPr lang="en-US" sz="4800" dirty="0" smtClean="0">
                <a:solidFill>
                  <a:schemeClr val="bg1"/>
                </a:solidFill>
              </a:rPr>
              <a:t>The</a:t>
            </a:r>
            <a:br>
              <a:rPr lang="en-US" sz="4800" dirty="0" smtClean="0">
                <a:solidFill>
                  <a:schemeClr val="bg1"/>
                </a:solidFill>
              </a:rPr>
            </a:br>
            <a:r>
              <a:rPr lang="en-US" sz="4800" dirty="0" smtClean="0">
                <a:solidFill>
                  <a:schemeClr val="bg1"/>
                </a:solidFill>
              </a:rPr>
              <a:t>Geologic</a:t>
            </a:r>
            <a:br>
              <a:rPr lang="en-US" sz="4800" dirty="0" smtClean="0">
                <a:solidFill>
                  <a:schemeClr val="bg1"/>
                </a:solidFill>
              </a:rPr>
            </a:br>
            <a:r>
              <a:rPr lang="en-US" sz="4800" dirty="0" smtClean="0">
                <a:solidFill>
                  <a:schemeClr val="bg1"/>
                </a:solidFill>
              </a:rPr>
              <a:t>Column </a:t>
            </a:r>
            <a:br>
              <a:rPr lang="en-US" sz="4800" dirty="0" smtClean="0">
                <a:solidFill>
                  <a:schemeClr val="bg1"/>
                </a:solidFill>
              </a:rPr>
            </a:br>
            <a:r>
              <a:rPr lang="en-US" sz="2400" dirty="0" smtClean="0">
                <a:solidFill>
                  <a:schemeClr val="bg1"/>
                </a:solidFill>
              </a:rPr>
              <a:t>(A4 How Did the Layers Form?)</a:t>
            </a:r>
            <a:endParaRPr lang="en-US" sz="2400"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064" y="3438904"/>
            <a:ext cx="4480112" cy="2986741"/>
          </a:xfrm>
          <a:prstGeom prst="rect">
            <a:avLst/>
          </a:prstGeom>
          <a:ln w="508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335815"/>
            <a:ext cx="4191000" cy="2805545"/>
          </a:xfrm>
          <a:prstGeom prst="rect">
            <a:avLst/>
          </a:prstGeom>
          <a:ln w="508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2819400"/>
            <a:ext cx="2901041" cy="3606245"/>
          </a:xfrm>
          <a:prstGeom prst="rect">
            <a:avLst/>
          </a:prstGeom>
          <a:ln w="50800">
            <a:solidFill>
              <a:schemeClr val="tx1"/>
            </a:solidFill>
          </a:ln>
        </p:spPr>
      </p:pic>
    </p:spTree>
    <p:extLst>
      <p:ext uri="{BB962C8B-B14F-4D97-AF65-F5344CB8AC3E}">
        <p14:creationId xmlns:p14="http://schemas.microsoft.com/office/powerpoint/2010/main" val="26574798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162800" cy="4559216"/>
          </a:xfrm>
          <a:prstGeom prst="rect">
            <a:avLst/>
          </a:prstGeom>
        </p:spPr>
      </p:pic>
      <p:sp>
        <p:nvSpPr>
          <p:cNvPr id="3" name="Rounded Rectangle 2"/>
          <p:cNvSpPr/>
          <p:nvPr/>
        </p:nvSpPr>
        <p:spPr>
          <a:xfrm>
            <a:off x="2125362" y="1752600"/>
            <a:ext cx="5029200" cy="1066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Chinle Group</a:t>
            </a:r>
            <a:endParaRPr lang="en-US" sz="3600" dirty="0"/>
          </a:p>
        </p:txBody>
      </p:sp>
    </p:spTree>
    <p:extLst>
      <p:ext uri="{BB962C8B-B14F-4D97-AF65-F5344CB8AC3E}">
        <p14:creationId xmlns:p14="http://schemas.microsoft.com/office/powerpoint/2010/main" val="133844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62000"/>
            <a:ext cx="7716192" cy="5334000"/>
          </a:xfrm>
          <a:prstGeom prst="rect">
            <a:avLst/>
          </a:prstGeom>
        </p:spPr>
      </p:pic>
      <p:sp>
        <p:nvSpPr>
          <p:cNvPr id="3" name="Rounded Rectangle 2"/>
          <p:cNvSpPr/>
          <p:nvPr/>
        </p:nvSpPr>
        <p:spPr>
          <a:xfrm>
            <a:off x="1914996" y="4800600"/>
            <a:ext cx="5410200" cy="838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Dakota Formation</a:t>
            </a:r>
            <a:endParaRPr lang="en-US" sz="3600" dirty="0"/>
          </a:p>
        </p:txBody>
      </p:sp>
    </p:spTree>
    <p:extLst>
      <p:ext uri="{BB962C8B-B14F-4D97-AF65-F5344CB8AC3E}">
        <p14:creationId xmlns:p14="http://schemas.microsoft.com/office/powerpoint/2010/main" val="1484559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62000"/>
            <a:ext cx="7315200" cy="5477788"/>
          </a:xfrm>
          <a:prstGeom prst="rect">
            <a:avLst/>
          </a:prstGeom>
        </p:spPr>
      </p:pic>
      <p:sp>
        <p:nvSpPr>
          <p:cNvPr id="3" name="Rounded Rectangle 2"/>
          <p:cNvSpPr/>
          <p:nvPr/>
        </p:nvSpPr>
        <p:spPr>
          <a:xfrm>
            <a:off x="1981200" y="5105400"/>
            <a:ext cx="5181600" cy="685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Morrison Formation</a:t>
            </a:r>
            <a:endParaRPr lang="en-US" sz="3600" dirty="0"/>
          </a:p>
        </p:txBody>
      </p:sp>
    </p:spTree>
    <p:extLst>
      <p:ext uri="{BB962C8B-B14F-4D97-AF65-F5344CB8AC3E}">
        <p14:creationId xmlns:p14="http://schemas.microsoft.com/office/powerpoint/2010/main" val="788722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6194"/>
            <a:ext cx="9144000" cy="5105611"/>
          </a:xfrm>
          <a:prstGeom prst="rect">
            <a:avLst/>
          </a:prstGeom>
        </p:spPr>
      </p:pic>
    </p:spTree>
    <p:extLst>
      <p:ext uri="{BB962C8B-B14F-4D97-AF65-F5344CB8AC3E}">
        <p14:creationId xmlns:p14="http://schemas.microsoft.com/office/powerpoint/2010/main" val="1084007645"/>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055860" y="3416678"/>
            <a:ext cx="3890436" cy="258209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9387">
            <a:off x="605646" y="967775"/>
            <a:ext cx="4320240" cy="2880160"/>
          </a:xfrm>
          <a:prstGeom prst="rect">
            <a:avLst/>
          </a:prstGeom>
        </p:spPr>
      </p:pic>
      <p:pic>
        <p:nvPicPr>
          <p:cNvPr id="7" name="Picture 6"/>
          <p:cNvPicPr>
            <a:picLocks noChangeAspect="1"/>
          </p:cNvPicPr>
          <p:nvPr/>
        </p:nvPicPr>
        <p:blipFill>
          <a:blip r:embed="rId5"/>
          <a:stretch>
            <a:fillRect/>
          </a:stretch>
        </p:blipFill>
        <p:spPr>
          <a:xfrm rot="683895">
            <a:off x="4428913" y="1777838"/>
            <a:ext cx="4232363" cy="2830075"/>
          </a:xfrm>
          <a:prstGeom prst="rect">
            <a:avLst/>
          </a:prstGeom>
        </p:spPr>
      </p:pic>
      <p:sp>
        <p:nvSpPr>
          <p:cNvPr id="5" name="TextBox 4"/>
          <p:cNvSpPr txBox="1"/>
          <p:nvPr/>
        </p:nvSpPr>
        <p:spPr>
          <a:xfrm>
            <a:off x="3348920" y="2811598"/>
            <a:ext cx="2895600" cy="1200329"/>
          </a:xfrm>
          <a:prstGeom prst="rect">
            <a:avLst/>
          </a:prstGeom>
          <a:noFill/>
        </p:spPr>
        <p:txBody>
          <a:bodyPr wrap="square" rtlCol="0">
            <a:spAutoFit/>
          </a:bodyPr>
          <a:lstStyle/>
          <a:p>
            <a:r>
              <a:rPr lang="en-US" sz="7200" b="1" dirty="0" smtClean="0">
                <a:solidFill>
                  <a:schemeClr val="bg1"/>
                </a:solidFill>
                <a:effectLst>
                  <a:outerShdw blurRad="38100" dist="38100" dir="2700000" algn="tl">
                    <a:srgbClr val="000000">
                      <a:alpha val="43137"/>
                    </a:srgbClr>
                  </a:outerShdw>
                </a:effectLst>
              </a:rPr>
              <a:t>Data</a:t>
            </a:r>
            <a:endParaRPr lang="en-US" sz="7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0692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055860" y="3416678"/>
            <a:ext cx="3890436" cy="258209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9387">
            <a:off x="605646" y="967775"/>
            <a:ext cx="4320240" cy="2880160"/>
          </a:xfrm>
          <a:prstGeom prst="rect">
            <a:avLst/>
          </a:prstGeom>
        </p:spPr>
      </p:pic>
      <p:pic>
        <p:nvPicPr>
          <p:cNvPr id="7" name="Picture 6"/>
          <p:cNvPicPr>
            <a:picLocks noChangeAspect="1"/>
          </p:cNvPicPr>
          <p:nvPr/>
        </p:nvPicPr>
        <p:blipFill>
          <a:blip r:embed="rId5"/>
          <a:stretch>
            <a:fillRect/>
          </a:stretch>
        </p:blipFill>
        <p:spPr>
          <a:xfrm rot="683895">
            <a:off x="4428913" y="1777838"/>
            <a:ext cx="4232363" cy="2830075"/>
          </a:xfrm>
          <a:prstGeom prst="rect">
            <a:avLst/>
          </a:prstGeom>
        </p:spPr>
      </p:pic>
      <p:sp>
        <p:nvSpPr>
          <p:cNvPr id="6" name="TextBox 5"/>
          <p:cNvSpPr txBox="1"/>
          <p:nvPr/>
        </p:nvSpPr>
        <p:spPr>
          <a:xfrm>
            <a:off x="3733800" y="1839323"/>
            <a:ext cx="2380110" cy="3154710"/>
          </a:xfrm>
          <a:prstGeom prst="rect">
            <a:avLst/>
          </a:prstGeom>
          <a:noFill/>
        </p:spPr>
        <p:txBody>
          <a:bodyPr wrap="square" rtlCol="0">
            <a:spAutoFit/>
          </a:bodyPr>
          <a:lstStyle/>
          <a:p>
            <a:r>
              <a:rPr lang="en-US" sz="19900" b="1" dirty="0" smtClean="0">
                <a:solidFill>
                  <a:schemeClr val="bg1"/>
                </a:solidFill>
                <a:effectLst>
                  <a:outerShdw blurRad="38100" dist="38100" dir="2700000" algn="tl">
                    <a:srgbClr val="000000">
                      <a:alpha val="43137"/>
                    </a:srgbClr>
                  </a:outerShdw>
                </a:effectLst>
              </a:rPr>
              <a:t>?</a:t>
            </a:r>
            <a:endParaRPr lang="en-US" sz="19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59554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TextBox 1"/>
          <p:cNvSpPr txBox="1"/>
          <p:nvPr/>
        </p:nvSpPr>
        <p:spPr>
          <a:xfrm>
            <a:off x="1752600" y="2457271"/>
            <a:ext cx="5711019" cy="1200329"/>
          </a:xfrm>
          <a:prstGeom prst="rect">
            <a:avLst/>
          </a:prstGeom>
          <a:noFill/>
        </p:spPr>
        <p:txBody>
          <a:bodyPr wrap="square" rtlCol="0">
            <a:spAutoFit/>
          </a:bodyPr>
          <a:lstStyle/>
          <a:p>
            <a:r>
              <a:rPr lang="en-US" sz="7200" b="1" dirty="0" smtClean="0">
                <a:solidFill>
                  <a:schemeClr val="bg1"/>
                </a:solidFill>
                <a:effectLst>
                  <a:outerShdw blurRad="38100" dist="38100" dir="2700000" algn="tl">
                    <a:srgbClr val="000000">
                      <a:alpha val="43137"/>
                    </a:srgbClr>
                  </a:outerShdw>
                </a:effectLst>
              </a:rPr>
              <a:t>Interpretation</a:t>
            </a:r>
            <a:endParaRPr lang="en-US" sz="7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9675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62000"/>
            <a:ext cx="7315200" cy="5477788"/>
          </a:xfrm>
          <a:prstGeom prst="rect">
            <a:avLst/>
          </a:prstGeom>
        </p:spPr>
      </p:pic>
      <p:sp>
        <p:nvSpPr>
          <p:cNvPr id="3" name="Rounded Rectangle 2"/>
          <p:cNvSpPr/>
          <p:nvPr/>
        </p:nvSpPr>
        <p:spPr>
          <a:xfrm>
            <a:off x="1981200" y="5105400"/>
            <a:ext cx="5181600" cy="685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Morrison Formation</a:t>
            </a:r>
            <a:endParaRPr lang="en-US" sz="3600" dirty="0"/>
          </a:p>
        </p:txBody>
      </p:sp>
    </p:spTree>
    <p:extLst>
      <p:ext uri="{BB962C8B-B14F-4D97-AF65-F5344CB8AC3E}">
        <p14:creationId xmlns:p14="http://schemas.microsoft.com/office/powerpoint/2010/main" val="35798637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42" y="381000"/>
            <a:ext cx="8461315" cy="5638800"/>
          </a:xfrm>
          <a:prstGeom prst="rect">
            <a:avLst/>
          </a:prstGeom>
        </p:spPr>
      </p:pic>
    </p:spTree>
    <p:extLst>
      <p:ext uri="{BB962C8B-B14F-4D97-AF65-F5344CB8AC3E}">
        <p14:creationId xmlns:p14="http://schemas.microsoft.com/office/powerpoint/2010/main" val="16647077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What happened here?</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136496"/>
            <a:ext cx="7848600" cy="5264304"/>
          </a:xfrm>
          <a:prstGeom prst="rect">
            <a:avLst/>
          </a:prstGeom>
        </p:spPr>
      </p:pic>
    </p:spTree>
    <p:extLst>
      <p:ext uri="{BB962C8B-B14F-4D97-AF65-F5344CB8AC3E}">
        <p14:creationId xmlns:p14="http://schemas.microsoft.com/office/powerpoint/2010/main" val="3200932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2116428" y="304800"/>
            <a:ext cx="6112096"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Quaternary</a:t>
            </a:r>
            <a:endParaRPr lang="en-US" sz="2000" dirty="0">
              <a:solidFill>
                <a:prstClr val="black"/>
              </a:solidFill>
            </a:endParaRPr>
          </a:p>
        </p:txBody>
      </p:sp>
      <p:sp>
        <p:nvSpPr>
          <p:cNvPr id="3" name="Rectangle 2"/>
          <p:cNvSpPr/>
          <p:nvPr/>
        </p:nvSpPr>
        <p:spPr>
          <a:xfrm>
            <a:off x="2116428" y="728172"/>
            <a:ext cx="6112096"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Neogene</a:t>
            </a:r>
            <a:endParaRPr lang="en-US" sz="2000" dirty="0">
              <a:solidFill>
                <a:prstClr val="black"/>
              </a:solidFill>
            </a:endParaRPr>
          </a:p>
        </p:txBody>
      </p:sp>
      <p:sp>
        <p:nvSpPr>
          <p:cNvPr id="4" name="Rectangle 3"/>
          <p:cNvSpPr/>
          <p:nvPr/>
        </p:nvSpPr>
        <p:spPr>
          <a:xfrm>
            <a:off x="2116428" y="1151544"/>
            <a:ext cx="6112096"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Paleogene</a:t>
            </a:r>
            <a:endParaRPr lang="en-US" sz="2000" dirty="0">
              <a:solidFill>
                <a:prstClr val="black"/>
              </a:solidFill>
            </a:endParaRPr>
          </a:p>
        </p:txBody>
      </p:sp>
      <p:sp>
        <p:nvSpPr>
          <p:cNvPr id="5" name="Rectangle 4"/>
          <p:cNvSpPr/>
          <p:nvPr/>
        </p:nvSpPr>
        <p:spPr>
          <a:xfrm>
            <a:off x="2116428" y="1574916"/>
            <a:ext cx="6112096"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Cretaceous</a:t>
            </a:r>
            <a:endParaRPr lang="en-US" sz="2000" dirty="0">
              <a:solidFill>
                <a:prstClr val="black"/>
              </a:solidFill>
            </a:endParaRPr>
          </a:p>
        </p:txBody>
      </p:sp>
      <p:sp>
        <p:nvSpPr>
          <p:cNvPr id="6" name="Rectangle 5"/>
          <p:cNvSpPr/>
          <p:nvPr/>
        </p:nvSpPr>
        <p:spPr>
          <a:xfrm>
            <a:off x="2116428" y="1998288"/>
            <a:ext cx="6112096"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Jurassic</a:t>
            </a:r>
            <a:endParaRPr lang="en-US" sz="2000" dirty="0">
              <a:solidFill>
                <a:prstClr val="black"/>
              </a:solidFill>
            </a:endParaRPr>
          </a:p>
        </p:txBody>
      </p:sp>
      <p:sp>
        <p:nvSpPr>
          <p:cNvPr id="7" name="Rectangle 6"/>
          <p:cNvSpPr/>
          <p:nvPr/>
        </p:nvSpPr>
        <p:spPr>
          <a:xfrm>
            <a:off x="2116428" y="2421660"/>
            <a:ext cx="6112096"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prstClr val="white"/>
                </a:solidFill>
              </a:rPr>
              <a:t>  </a:t>
            </a:r>
            <a:r>
              <a:rPr lang="en-US" sz="2000" dirty="0" smtClean="0">
                <a:solidFill>
                  <a:prstClr val="black"/>
                </a:solidFill>
              </a:rPr>
              <a:t>Triassic</a:t>
            </a:r>
            <a:endParaRPr lang="en-US" sz="2000" dirty="0">
              <a:solidFill>
                <a:prstClr val="black"/>
              </a:solidFill>
            </a:endParaRPr>
          </a:p>
        </p:txBody>
      </p:sp>
      <p:sp>
        <p:nvSpPr>
          <p:cNvPr id="8" name="Rectangle 7"/>
          <p:cNvSpPr/>
          <p:nvPr/>
        </p:nvSpPr>
        <p:spPr>
          <a:xfrm>
            <a:off x="2116428" y="2845032"/>
            <a:ext cx="6112096"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Permian</a:t>
            </a:r>
            <a:endParaRPr lang="en-US" sz="2000" dirty="0">
              <a:solidFill>
                <a:prstClr val="black"/>
              </a:solidFill>
            </a:endParaRPr>
          </a:p>
        </p:txBody>
      </p:sp>
      <p:sp>
        <p:nvSpPr>
          <p:cNvPr id="9" name="Rectangle 8"/>
          <p:cNvSpPr/>
          <p:nvPr/>
        </p:nvSpPr>
        <p:spPr>
          <a:xfrm>
            <a:off x="2116428" y="3268404"/>
            <a:ext cx="6112096"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Pennsylvanian</a:t>
            </a:r>
            <a:endParaRPr lang="en-US" sz="2000" dirty="0">
              <a:solidFill>
                <a:prstClr val="black"/>
              </a:solidFill>
            </a:endParaRPr>
          </a:p>
        </p:txBody>
      </p:sp>
      <p:sp>
        <p:nvSpPr>
          <p:cNvPr id="10" name="Rectangle 9"/>
          <p:cNvSpPr/>
          <p:nvPr/>
        </p:nvSpPr>
        <p:spPr>
          <a:xfrm>
            <a:off x="2116428" y="3691776"/>
            <a:ext cx="6112096"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Mississippian</a:t>
            </a:r>
            <a:endParaRPr lang="en-US" sz="2000" dirty="0">
              <a:solidFill>
                <a:prstClr val="black"/>
              </a:solidFill>
            </a:endParaRPr>
          </a:p>
        </p:txBody>
      </p:sp>
      <p:sp>
        <p:nvSpPr>
          <p:cNvPr id="11" name="Rectangle 10"/>
          <p:cNvSpPr/>
          <p:nvPr/>
        </p:nvSpPr>
        <p:spPr>
          <a:xfrm>
            <a:off x="2107462" y="4115148"/>
            <a:ext cx="612106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Devonian</a:t>
            </a:r>
            <a:endParaRPr lang="en-US" sz="2000" dirty="0">
              <a:solidFill>
                <a:prstClr val="black"/>
              </a:solidFill>
            </a:endParaRPr>
          </a:p>
        </p:txBody>
      </p:sp>
      <p:sp>
        <p:nvSpPr>
          <p:cNvPr id="12" name="Rectangle 11"/>
          <p:cNvSpPr/>
          <p:nvPr/>
        </p:nvSpPr>
        <p:spPr>
          <a:xfrm>
            <a:off x="2107463" y="4545452"/>
            <a:ext cx="612106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Silurian</a:t>
            </a:r>
            <a:endParaRPr lang="en-US" sz="2000" dirty="0">
              <a:solidFill>
                <a:prstClr val="black"/>
              </a:solidFill>
            </a:endParaRPr>
          </a:p>
        </p:txBody>
      </p:sp>
      <p:sp>
        <p:nvSpPr>
          <p:cNvPr id="13" name="Rectangle 12"/>
          <p:cNvSpPr/>
          <p:nvPr/>
        </p:nvSpPr>
        <p:spPr>
          <a:xfrm>
            <a:off x="2116428" y="4961892"/>
            <a:ext cx="6112096"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prstClr val="white"/>
                </a:solidFill>
              </a:rPr>
              <a:t>  </a:t>
            </a:r>
            <a:r>
              <a:rPr lang="en-US" sz="2000" dirty="0" smtClean="0">
                <a:solidFill>
                  <a:prstClr val="black"/>
                </a:solidFill>
              </a:rPr>
              <a:t>Ordovician</a:t>
            </a:r>
            <a:endParaRPr lang="en-US" sz="2000" dirty="0">
              <a:solidFill>
                <a:prstClr val="black"/>
              </a:solidFill>
            </a:endParaRPr>
          </a:p>
        </p:txBody>
      </p:sp>
      <p:sp>
        <p:nvSpPr>
          <p:cNvPr id="14" name="Rectangle 13"/>
          <p:cNvSpPr/>
          <p:nvPr/>
        </p:nvSpPr>
        <p:spPr>
          <a:xfrm>
            <a:off x="2116428" y="5385264"/>
            <a:ext cx="6112096"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a:t>
            </a:r>
            <a:r>
              <a:rPr lang="en-US" sz="2000" dirty="0" smtClean="0">
                <a:solidFill>
                  <a:prstClr val="black"/>
                </a:solidFill>
              </a:rPr>
              <a:t>Cambrian</a:t>
            </a:r>
            <a:endParaRPr lang="en-US" sz="2000" dirty="0">
              <a:solidFill>
                <a:prstClr val="black"/>
              </a:solidFill>
            </a:endParaRPr>
          </a:p>
        </p:txBody>
      </p:sp>
      <p:sp>
        <p:nvSpPr>
          <p:cNvPr id="15" name="Rectangle 14"/>
          <p:cNvSpPr/>
          <p:nvPr/>
        </p:nvSpPr>
        <p:spPr>
          <a:xfrm>
            <a:off x="826392" y="5808636"/>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Precambrian</a:t>
            </a:r>
            <a:endParaRPr lang="en-US" sz="2800" dirty="0">
              <a:solidFill>
                <a:prstClr val="black"/>
              </a:solidFill>
            </a:endParaRPr>
          </a:p>
        </p:txBody>
      </p:sp>
      <p:sp>
        <p:nvSpPr>
          <p:cNvPr id="16" name="Rectangle 15"/>
          <p:cNvSpPr/>
          <p:nvPr/>
        </p:nvSpPr>
        <p:spPr>
          <a:xfrm rot="16200000">
            <a:off x="251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prstClr val="black"/>
                </a:solidFill>
              </a:rPr>
              <a:t>Paleozoic</a:t>
            </a:r>
            <a:endParaRPr lang="en-US" sz="2200" dirty="0">
              <a:solidFill>
                <a:prstClr val="black"/>
              </a:solidFill>
            </a:endParaRPr>
          </a:p>
        </p:txBody>
      </p:sp>
      <p:sp>
        <p:nvSpPr>
          <p:cNvPr id="17" name="Rectangle 16"/>
          <p:cNvSpPr/>
          <p:nvPr/>
        </p:nvSpPr>
        <p:spPr>
          <a:xfrm rot="16200000">
            <a:off x="1089521" y="1827089"/>
            <a:ext cx="1270116" cy="7657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prstClr val="black"/>
                </a:solidFill>
              </a:rPr>
              <a:t>Mesozoic</a:t>
            </a:r>
            <a:endParaRPr lang="en-US" sz="2200" dirty="0">
              <a:solidFill>
                <a:prstClr val="black"/>
              </a:solidFill>
            </a:endParaRPr>
          </a:p>
        </p:txBody>
      </p:sp>
      <p:sp>
        <p:nvSpPr>
          <p:cNvPr id="18" name="Rectangle 17"/>
          <p:cNvSpPr/>
          <p:nvPr/>
        </p:nvSpPr>
        <p:spPr>
          <a:xfrm rot="16200000">
            <a:off x="1086054" y="560440"/>
            <a:ext cx="1277049" cy="765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prstClr val="black"/>
                </a:solidFill>
              </a:rPr>
              <a:t>Cenozoic</a:t>
            </a:r>
            <a:endParaRPr lang="en-US" sz="2200" dirty="0">
              <a:solidFill>
                <a:prstClr val="black"/>
              </a:solidFill>
            </a:endParaRPr>
          </a:p>
        </p:txBody>
      </p:sp>
      <p:sp>
        <p:nvSpPr>
          <p:cNvPr id="19" name="Rectangle 18"/>
          <p:cNvSpPr/>
          <p:nvPr/>
        </p:nvSpPr>
        <p:spPr>
          <a:xfrm rot="16200000">
            <a:off x="-1657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Phanerozoic</a:t>
            </a:r>
            <a:endParaRPr lang="en-US" sz="2800" dirty="0">
              <a:solidFill>
                <a:prstClr val="black"/>
              </a:solidFill>
            </a:endParaRPr>
          </a:p>
        </p:txBody>
      </p:sp>
    </p:spTree>
    <p:extLst>
      <p:ext uri="{BB962C8B-B14F-4D97-AF65-F5344CB8AC3E}">
        <p14:creationId xmlns:p14="http://schemas.microsoft.com/office/powerpoint/2010/main" val="2642171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1787547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33400"/>
            <a:ext cx="5791200" cy="587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502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1127066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454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145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879" y="-228600"/>
            <a:ext cx="5953245" cy="5576581"/>
          </a:xfrm>
          <a:prstGeom prst="rect">
            <a:avLst/>
          </a:prstGeom>
        </p:spPr>
      </p:pic>
      <p:sp>
        <p:nvSpPr>
          <p:cNvPr id="4" name="TextBox 3"/>
          <p:cNvSpPr txBox="1"/>
          <p:nvPr/>
        </p:nvSpPr>
        <p:spPr>
          <a:xfrm>
            <a:off x="6539370" y="472823"/>
            <a:ext cx="1676400" cy="584775"/>
          </a:xfrm>
          <a:prstGeom prst="rect">
            <a:avLst/>
          </a:prstGeom>
          <a:noFill/>
        </p:spPr>
        <p:txBody>
          <a:bodyPr wrap="square" rtlCol="0">
            <a:spAutoFit/>
          </a:bodyPr>
          <a:lstStyle/>
          <a:p>
            <a:r>
              <a:rPr lang="en-US" sz="3200" dirty="0" smtClean="0">
                <a:solidFill>
                  <a:schemeClr val="bg1"/>
                </a:solidFill>
              </a:rPr>
              <a:t>Crust</a:t>
            </a:r>
            <a:endParaRPr lang="en-US" sz="3200" dirty="0">
              <a:solidFill>
                <a:schemeClr val="bg1"/>
              </a:solidFill>
            </a:endParaRPr>
          </a:p>
        </p:txBody>
      </p:sp>
      <p:sp>
        <p:nvSpPr>
          <p:cNvPr id="5" name="TextBox 4"/>
          <p:cNvSpPr txBox="1"/>
          <p:nvPr/>
        </p:nvSpPr>
        <p:spPr>
          <a:xfrm>
            <a:off x="6911301" y="1347571"/>
            <a:ext cx="1229696" cy="523220"/>
          </a:xfrm>
          <a:prstGeom prst="rect">
            <a:avLst/>
          </a:prstGeom>
          <a:noFill/>
        </p:spPr>
        <p:txBody>
          <a:bodyPr wrap="none" rtlCol="0">
            <a:spAutoFit/>
          </a:bodyPr>
          <a:lstStyle/>
          <a:p>
            <a:r>
              <a:rPr lang="en-US" sz="2800" dirty="0" smtClean="0">
                <a:solidFill>
                  <a:schemeClr val="bg1"/>
                </a:solidFill>
              </a:rPr>
              <a:t>Mantle</a:t>
            </a:r>
            <a:endParaRPr lang="en-US" sz="2800" dirty="0">
              <a:solidFill>
                <a:schemeClr val="bg1"/>
              </a:solidFill>
            </a:endParaRPr>
          </a:p>
        </p:txBody>
      </p:sp>
      <p:sp>
        <p:nvSpPr>
          <p:cNvPr id="6" name="TextBox 5"/>
          <p:cNvSpPr txBox="1"/>
          <p:nvPr/>
        </p:nvSpPr>
        <p:spPr>
          <a:xfrm>
            <a:off x="6631000" y="2187497"/>
            <a:ext cx="1790298" cy="523220"/>
          </a:xfrm>
          <a:prstGeom prst="rect">
            <a:avLst/>
          </a:prstGeom>
          <a:noFill/>
        </p:spPr>
        <p:txBody>
          <a:bodyPr wrap="none" rtlCol="0">
            <a:spAutoFit/>
          </a:bodyPr>
          <a:lstStyle/>
          <a:p>
            <a:r>
              <a:rPr lang="en-US" sz="2800" dirty="0" smtClean="0">
                <a:solidFill>
                  <a:schemeClr val="bg1"/>
                </a:solidFill>
              </a:rPr>
              <a:t>Outer Core</a:t>
            </a:r>
            <a:endParaRPr lang="en-US" sz="2800" dirty="0">
              <a:solidFill>
                <a:schemeClr val="bg1"/>
              </a:solidFill>
            </a:endParaRPr>
          </a:p>
        </p:txBody>
      </p:sp>
      <p:sp>
        <p:nvSpPr>
          <p:cNvPr id="7" name="TextBox 6"/>
          <p:cNvSpPr txBox="1"/>
          <p:nvPr/>
        </p:nvSpPr>
        <p:spPr>
          <a:xfrm>
            <a:off x="6276325" y="3105921"/>
            <a:ext cx="1715598" cy="523220"/>
          </a:xfrm>
          <a:prstGeom prst="rect">
            <a:avLst/>
          </a:prstGeom>
          <a:noFill/>
        </p:spPr>
        <p:txBody>
          <a:bodyPr wrap="none" rtlCol="0">
            <a:spAutoFit/>
          </a:bodyPr>
          <a:lstStyle/>
          <a:p>
            <a:r>
              <a:rPr lang="en-US" sz="2800" dirty="0" smtClean="0">
                <a:solidFill>
                  <a:schemeClr val="bg1"/>
                </a:solidFill>
              </a:rPr>
              <a:t>Inner Core</a:t>
            </a:r>
            <a:endParaRPr lang="en-US" sz="2800" dirty="0">
              <a:solidFill>
                <a:schemeClr val="bg1"/>
              </a:solidFill>
            </a:endParaRPr>
          </a:p>
        </p:txBody>
      </p:sp>
      <p:sp>
        <p:nvSpPr>
          <p:cNvPr id="8" name="TextBox 7"/>
          <p:cNvSpPr txBox="1"/>
          <p:nvPr/>
        </p:nvSpPr>
        <p:spPr>
          <a:xfrm>
            <a:off x="2348551" y="5257527"/>
            <a:ext cx="4002699" cy="923330"/>
          </a:xfrm>
          <a:prstGeom prst="rect">
            <a:avLst/>
          </a:prstGeom>
          <a:noFill/>
        </p:spPr>
        <p:txBody>
          <a:bodyPr wrap="none" rtlCol="0">
            <a:spAutoFit/>
          </a:bodyPr>
          <a:lstStyle/>
          <a:p>
            <a:r>
              <a:rPr lang="en-US" sz="5400" dirty="0" smtClean="0">
                <a:solidFill>
                  <a:schemeClr val="bg1"/>
                </a:solidFill>
              </a:rPr>
              <a:t>Earth’s Layers</a:t>
            </a:r>
            <a:endParaRPr lang="en-US" sz="5400" dirty="0">
              <a:solidFill>
                <a:schemeClr val="bg1"/>
              </a:solidFill>
            </a:endParaRPr>
          </a:p>
        </p:txBody>
      </p:sp>
      <p:sp>
        <p:nvSpPr>
          <p:cNvPr id="2" name="Right Arrow 1"/>
          <p:cNvSpPr/>
          <p:nvPr/>
        </p:nvSpPr>
        <p:spPr>
          <a:xfrm rot="20324450" flipH="1">
            <a:off x="5724870" y="777751"/>
            <a:ext cx="844560" cy="4981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0737295" flipH="1">
            <a:off x="5791200" y="1479221"/>
            <a:ext cx="1120101" cy="5203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flipH="1">
            <a:off x="5585673" y="2316287"/>
            <a:ext cx="1043727" cy="39443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287894" flipH="1">
            <a:off x="4432715" y="2803092"/>
            <a:ext cx="1668162" cy="4822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Carol Raney\Downloads\1127066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6000" y="-13716"/>
            <a:ext cx="13549101" cy="69042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92815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8.33333E-7 2.59259E-6 L 0.25 2.59259E-6 " pathEditMode="relative" rAng="0" ptsTypes="AA">
                                      <p:cBhvr>
                                        <p:cTn id="10" dur="3000" fill="hold"/>
                                        <p:tgtEl>
                                          <p:spTgt spid="13"/>
                                        </p:tgtEl>
                                        <p:attrNameLst>
                                          <p:attrName>ppt_x</p:attrName>
                                          <p:attrName>ppt_y</p:attrName>
                                        </p:attrNameLst>
                                      </p:cBhvr>
                                      <p:rCtr x="12500" y="0"/>
                                    </p:animMotion>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4" name="Picture 2" descr="C:\Users\Carol Raney\Downloads\9616893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405" r="99235"/>
                    </a14:imgEffect>
                  </a14:imgLayer>
                </a14:imgProps>
              </a:ext>
              <a:ext uri="{28A0092B-C50C-407E-A947-70E740481C1C}">
                <a14:useLocalDpi xmlns:a14="http://schemas.microsoft.com/office/drawing/2010/main" val="0"/>
              </a:ext>
            </a:extLst>
          </a:blip>
          <a:srcRect/>
          <a:stretch>
            <a:fillRect/>
          </a:stretch>
        </p:blipFill>
        <p:spPr bwMode="auto">
          <a:xfrm>
            <a:off x="2319669" y="3301182"/>
            <a:ext cx="4607052" cy="3257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21796"/>
            <a:ext cx="3352800" cy="287938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441868"/>
            <a:ext cx="3490243" cy="2895600"/>
          </a:xfrm>
          <a:prstGeom prst="rect">
            <a:avLst/>
          </a:prstGeom>
        </p:spPr>
      </p:pic>
    </p:spTree>
    <p:custDataLst>
      <p:tags r:id="rId1"/>
    </p:custDataLst>
    <p:extLst>
      <p:ext uri="{BB962C8B-B14F-4D97-AF65-F5344CB8AC3E}">
        <p14:creationId xmlns:p14="http://schemas.microsoft.com/office/powerpoint/2010/main" val="13715375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9616893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48298"/>
            <a:ext cx="4572000" cy="3233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117096" y="3276600"/>
            <a:ext cx="4533468" cy="3037565"/>
          </a:xfrm>
          <a:prstGeom prst="rect">
            <a:avLst/>
          </a:prstGeom>
        </p:spPr>
      </p:pic>
      <p:sp>
        <p:nvSpPr>
          <p:cNvPr id="4" name="Right Arrow 3"/>
          <p:cNvSpPr/>
          <p:nvPr/>
        </p:nvSpPr>
        <p:spPr>
          <a:xfrm rot="20509361">
            <a:off x="2353520" y="4797698"/>
            <a:ext cx="2057400" cy="762000"/>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9837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1778569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024" y="1274064"/>
            <a:ext cx="6473952" cy="43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1010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Jessica\Downloads\SAM_3405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600200"/>
            <a:ext cx="650239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417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3" descr="C:\Users\Jessica\Downloads\SAM_3406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614" y="1616074"/>
            <a:ext cx="6501986" cy="365736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584613" y="3733800"/>
            <a:ext cx="1524001" cy="609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flipH="1">
            <a:off x="7391400" y="3733800"/>
            <a:ext cx="1524001" cy="609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597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1778569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024" y="1274064"/>
            <a:ext cx="6473952" cy="43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095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4" name="Picture 2" descr="C:\Users\Carol Raney\Downloads\1778569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78" y="3537857"/>
            <a:ext cx="411916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524389" y="304800"/>
            <a:ext cx="4393777" cy="2913116"/>
          </a:xfrm>
          <a:prstGeom prst="rect">
            <a:avLst/>
          </a:prstGeom>
        </p:spPr>
      </p:pic>
      <p:pic>
        <p:nvPicPr>
          <p:cNvPr id="7" name="Picture 6"/>
          <p:cNvPicPr>
            <a:picLocks noChangeAspect="1"/>
          </p:cNvPicPr>
          <p:nvPr/>
        </p:nvPicPr>
        <p:blipFill>
          <a:blip r:embed="rId6"/>
          <a:stretch>
            <a:fillRect/>
          </a:stretch>
        </p:blipFill>
        <p:spPr>
          <a:xfrm>
            <a:off x="329035" y="3537857"/>
            <a:ext cx="4090565" cy="2739273"/>
          </a:xfrm>
          <a:prstGeom prst="rect">
            <a:avLst/>
          </a:prstGeom>
        </p:spPr>
      </p:pic>
      <p:sp>
        <p:nvSpPr>
          <p:cNvPr id="5" name="TextBox 4"/>
          <p:cNvSpPr txBox="1"/>
          <p:nvPr/>
        </p:nvSpPr>
        <p:spPr>
          <a:xfrm>
            <a:off x="3503639" y="2617751"/>
            <a:ext cx="2058961" cy="1200329"/>
          </a:xfrm>
          <a:prstGeom prst="rect">
            <a:avLst/>
          </a:prstGeom>
          <a:solidFill>
            <a:srgbClr val="002060"/>
          </a:solidFill>
        </p:spPr>
        <p:txBody>
          <a:bodyPr wrap="square" rtlCol="0">
            <a:spAutoFit/>
          </a:bodyPr>
          <a:lstStyle/>
          <a:p>
            <a:r>
              <a:rPr lang="en-US" sz="7200" b="1" dirty="0" smtClean="0">
                <a:solidFill>
                  <a:schemeClr val="bg1"/>
                </a:solidFill>
                <a:effectLst>
                  <a:outerShdw blurRad="38100" dist="38100" dir="2700000" algn="tl">
                    <a:srgbClr val="000000">
                      <a:alpha val="43137"/>
                    </a:srgbClr>
                  </a:outerShdw>
                </a:effectLst>
              </a:rPr>
              <a:t>Data</a:t>
            </a:r>
            <a:endParaRPr lang="en-US" sz="7200" b="1" dirty="0">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0408760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312" y="1067352"/>
            <a:ext cx="3978135" cy="434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762000" y="3534696"/>
            <a:ext cx="3374668" cy="2884260"/>
          </a:xfrm>
          <a:prstGeom prst="rect">
            <a:avLst/>
          </a:prstGeom>
        </p:spPr>
      </p:pic>
      <p:pic>
        <p:nvPicPr>
          <p:cNvPr id="3" name="Picture 2"/>
          <p:cNvPicPr>
            <a:picLocks noChangeAspect="1"/>
          </p:cNvPicPr>
          <p:nvPr/>
        </p:nvPicPr>
        <p:blipFill>
          <a:blip r:embed="rId5"/>
          <a:stretch>
            <a:fillRect/>
          </a:stretch>
        </p:blipFill>
        <p:spPr>
          <a:xfrm>
            <a:off x="762000" y="381000"/>
            <a:ext cx="3374668" cy="2743752"/>
          </a:xfrm>
          <a:prstGeom prst="rect">
            <a:avLst/>
          </a:prstGeom>
        </p:spPr>
      </p:pic>
    </p:spTree>
    <p:extLst>
      <p:ext uri="{BB962C8B-B14F-4D97-AF65-F5344CB8AC3E}">
        <p14:creationId xmlns:p14="http://schemas.microsoft.com/office/powerpoint/2010/main" val="17860598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7-9</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endParaRPr lang="en-US" sz="4400" dirty="0" smtClean="0"/>
          </a:p>
          <a:p>
            <a:pPr marL="0" indent="0">
              <a:buNone/>
            </a:pPr>
            <a:endParaRPr lang="en-US" sz="4400" dirty="0" smtClean="0"/>
          </a:p>
        </p:txBody>
      </p:sp>
      <p:sp>
        <p:nvSpPr>
          <p:cNvPr id="4" name="TextBox 3"/>
          <p:cNvSpPr txBox="1"/>
          <p:nvPr/>
        </p:nvSpPr>
        <p:spPr>
          <a:xfrm>
            <a:off x="5638800" y="5752098"/>
            <a:ext cx="1664238" cy="169277"/>
          </a:xfrm>
          <a:prstGeom prst="rect">
            <a:avLst/>
          </a:prstGeom>
          <a:noFill/>
        </p:spPr>
        <p:txBody>
          <a:bodyPr wrap="none" rtlCol="0">
            <a:spAutoFit/>
          </a:bodyPr>
          <a:lstStyle/>
          <a:p>
            <a:r>
              <a:rPr lang="en-US" sz="500" dirty="0">
                <a:solidFill>
                  <a:schemeClr val="bg1"/>
                </a:solidFill>
              </a:rPr>
              <a:t>http://commons.wikimedia.org/wiki/File:Holy_Bible.JPG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408" y="533400"/>
            <a:ext cx="6973184" cy="4647078"/>
          </a:xfrm>
          <a:prstGeom prst="rect">
            <a:avLst/>
          </a:prstGeom>
        </p:spPr>
      </p:pic>
      <p:pic>
        <p:nvPicPr>
          <p:cNvPr id="6" name="Picture 5"/>
          <p:cNvPicPr>
            <a:picLocks noChangeAspect="1"/>
          </p:cNvPicPr>
          <p:nvPr/>
        </p:nvPicPr>
        <p:blipFill>
          <a:blip r:embed="rId4"/>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24151545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7:11 </a:t>
            </a:r>
            <a:endParaRPr lang="en-US" sz="1800"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r>
              <a:rPr lang="en-US" sz="4400" dirty="0" smtClean="0"/>
              <a:t>“…all the fountains of the great deep burst open, and the floodgates of the sky were opened.”</a:t>
            </a:r>
            <a:endParaRPr lang="en-US" sz="4400" dirty="0"/>
          </a:p>
          <a:p>
            <a:endParaRPr lang="en-US" sz="4400" dirty="0" smtClean="0"/>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1581586603"/>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7:12</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r>
              <a:rPr lang="en-US" sz="4400" dirty="0" smtClean="0"/>
              <a:t>“The rain </a:t>
            </a:r>
            <a:r>
              <a:rPr lang="en-US" sz="4400" dirty="0"/>
              <a:t>fell </a:t>
            </a:r>
            <a:r>
              <a:rPr lang="en-US" sz="4400" dirty="0" smtClean="0"/>
              <a:t>upon the earth for   </a:t>
            </a:r>
            <a:r>
              <a:rPr lang="en-US" sz="4400" dirty="0"/>
              <a:t>40 days and 40 nights</a:t>
            </a:r>
            <a:r>
              <a:rPr lang="en-US" sz="4400" dirty="0" smtClean="0"/>
              <a:t>.”</a:t>
            </a:r>
            <a:endParaRPr lang="en-US" sz="4400" dirty="0"/>
          </a:p>
          <a:p>
            <a:endParaRPr lang="en-US" sz="4400" dirty="0" smtClean="0"/>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2477092814"/>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7:12</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742950" indent="-742950">
              <a:buAutoNum type="arabicPeriod"/>
            </a:pPr>
            <a:r>
              <a:rPr lang="en-US" sz="4400" dirty="0" smtClean="0"/>
              <a:t>The fountains of the great deep burst open</a:t>
            </a:r>
          </a:p>
          <a:p>
            <a:pPr marL="742950" indent="-742950">
              <a:buAutoNum type="arabicPeriod"/>
            </a:pPr>
            <a:r>
              <a:rPr lang="en-US" sz="4400" dirty="0" smtClean="0"/>
              <a:t>Rain fell for 40 days and nights</a:t>
            </a:r>
            <a:endParaRPr lang="en-US" sz="4400" dirty="0"/>
          </a:p>
          <a:p>
            <a:endParaRPr lang="en-US" sz="4400" dirty="0" smtClean="0"/>
          </a:p>
        </p:txBody>
      </p:sp>
      <p:pic>
        <p:nvPicPr>
          <p:cNvPr id="6" name="Picture 5"/>
          <p:cNvPicPr>
            <a:picLocks noChangeAspect="1"/>
          </p:cNvPicPr>
          <p:nvPr/>
        </p:nvPicPr>
        <p:blipFill>
          <a:blip r:embed="rId4"/>
          <a:stretch>
            <a:fillRect/>
          </a:stretch>
        </p:blipFill>
        <p:spPr>
          <a:xfrm>
            <a:off x="5700993" y="3882948"/>
            <a:ext cx="3011672" cy="1987703"/>
          </a:xfrm>
          <a:prstGeom prst="rect">
            <a:avLst/>
          </a:prstGeom>
        </p:spPr>
      </p:pic>
    </p:spTree>
    <p:custDataLst>
      <p:tags r:id="rId1"/>
    </p:custDataLst>
    <p:extLst>
      <p:ext uri="{BB962C8B-B14F-4D97-AF65-F5344CB8AC3E}">
        <p14:creationId xmlns:p14="http://schemas.microsoft.com/office/powerpoint/2010/main" val="2035054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7:17-18</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r>
              <a:rPr lang="en-US" sz="3600" dirty="0" smtClean="0"/>
              <a:t>“For 40 days the floodwaters grew deeper, covering the ground and lifting the boat high above the earth. As the waters rose higher and higher above the ground, the boat floated safely on the surface.”</a:t>
            </a:r>
          </a:p>
        </p:txBody>
      </p:sp>
      <p:pic>
        <p:nvPicPr>
          <p:cNvPr id="5" name="Picture 4"/>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4263328700"/>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7:19-20</a:t>
            </a:r>
            <a:endParaRPr lang="en-US" dirty="0"/>
          </a:p>
        </p:txBody>
      </p:sp>
      <p:sp>
        <p:nvSpPr>
          <p:cNvPr id="3" name="Content Placeholder 2"/>
          <p:cNvSpPr>
            <a:spLocks noGrp="1"/>
          </p:cNvSpPr>
          <p:nvPr>
            <p:ph idx="1"/>
          </p:nvPr>
        </p:nvSpPr>
        <p:spPr>
          <a:xfrm>
            <a:off x="838200" y="609600"/>
            <a:ext cx="7543800" cy="3886200"/>
          </a:xfrm>
        </p:spPr>
        <p:txBody>
          <a:bodyPr>
            <a:normAutofit/>
          </a:bodyPr>
          <a:lstStyle/>
          <a:p>
            <a:pPr marL="0" indent="0">
              <a:buNone/>
            </a:pPr>
            <a:r>
              <a:rPr lang="en-US" sz="4400" dirty="0" smtClean="0"/>
              <a:t>“Finally, the water covered even the highest mountains on the earth, rising more than 22 feet above the highest peaks!”</a:t>
            </a:r>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2465451895"/>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7:24</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r>
              <a:rPr lang="en-US" sz="4400" dirty="0" smtClean="0"/>
              <a:t>“And the floodwaters covered the </a:t>
            </a:r>
            <a:r>
              <a:rPr lang="en-US" sz="4400" dirty="0"/>
              <a:t>earth </a:t>
            </a:r>
            <a:r>
              <a:rPr lang="en-US" sz="4400" dirty="0" smtClean="0"/>
              <a:t>for 150 days.”</a:t>
            </a:r>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1320526035"/>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8:1</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r>
              <a:rPr lang="en-US" sz="4400" dirty="0" smtClean="0"/>
              <a:t>“God…sent a </a:t>
            </a:r>
            <a:r>
              <a:rPr lang="en-US" sz="4400" dirty="0"/>
              <a:t>wind to </a:t>
            </a:r>
            <a:r>
              <a:rPr lang="en-US" sz="4400" dirty="0" smtClean="0"/>
              <a:t>blow across </a:t>
            </a:r>
            <a:r>
              <a:rPr lang="en-US" sz="4400" dirty="0"/>
              <a:t>the earth, and the </a:t>
            </a:r>
            <a:r>
              <a:rPr lang="en-US" sz="4400" dirty="0" smtClean="0"/>
              <a:t>floodwaters began to recede.”</a:t>
            </a:r>
            <a:endParaRPr lang="en-US" sz="4400" dirty="0"/>
          </a:p>
          <a:p>
            <a:pPr marL="0" indent="0">
              <a:buNone/>
            </a:pPr>
            <a:r>
              <a:rPr lang="en-US" sz="4400" dirty="0" smtClean="0"/>
              <a:t> </a:t>
            </a:r>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2342117312"/>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8:3, 4</a:t>
            </a:r>
            <a:endParaRPr lang="en-US" dirty="0"/>
          </a:p>
        </p:txBody>
      </p:sp>
      <p:sp>
        <p:nvSpPr>
          <p:cNvPr id="3" name="Content Placeholder 2"/>
          <p:cNvSpPr>
            <a:spLocks noGrp="1"/>
          </p:cNvSpPr>
          <p:nvPr>
            <p:ph idx="1"/>
          </p:nvPr>
        </p:nvSpPr>
        <p:spPr>
          <a:xfrm>
            <a:off x="838200" y="533400"/>
            <a:ext cx="7543800" cy="3886200"/>
          </a:xfrm>
        </p:spPr>
        <p:txBody>
          <a:bodyPr>
            <a:normAutofit/>
          </a:bodyPr>
          <a:lstStyle/>
          <a:p>
            <a:pPr marL="0" indent="0">
              <a:buNone/>
            </a:pPr>
            <a:r>
              <a:rPr lang="en-US" sz="4400" dirty="0" smtClean="0"/>
              <a:t>“So the floodwaters gradually receded from the earth.  After 150 days…the boat came to rest on the mountains of Ararat.”</a:t>
            </a:r>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12056202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72850" y="381148"/>
            <a:ext cx="3890436" cy="2582097"/>
          </a:xfrm>
          <a:prstGeom prst="rect">
            <a:avLst/>
          </a:prstGeom>
        </p:spPr>
      </p:pic>
      <p:pic>
        <p:nvPicPr>
          <p:cNvPr id="7" name="Picture 6"/>
          <p:cNvPicPr>
            <a:picLocks noChangeAspect="1"/>
          </p:cNvPicPr>
          <p:nvPr/>
        </p:nvPicPr>
        <p:blipFill>
          <a:blip r:embed="rId4"/>
          <a:stretch>
            <a:fillRect/>
          </a:stretch>
        </p:blipFill>
        <p:spPr>
          <a:xfrm>
            <a:off x="4800600" y="3810000"/>
            <a:ext cx="3999283" cy="26742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2209800"/>
            <a:ext cx="3810000" cy="2540000"/>
          </a:xfrm>
          <a:prstGeom prst="rect">
            <a:avLst/>
          </a:prstGeom>
        </p:spPr>
      </p:pic>
    </p:spTree>
    <p:extLst>
      <p:ext uri="{BB962C8B-B14F-4D97-AF65-F5344CB8AC3E}">
        <p14:creationId xmlns:p14="http://schemas.microsoft.com/office/powerpoint/2010/main" val="29373425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Oldest</a:t>
            </a:r>
            <a:endParaRPr lang="en-US" sz="3600" dirty="0">
              <a:solidFill>
                <a:prstClr val="black"/>
              </a:solidFill>
            </a:endParaRPr>
          </a:p>
        </p:txBody>
      </p:sp>
      <p:sp>
        <p:nvSpPr>
          <p:cNvPr id="3" name="Rectangle 2"/>
          <p:cNvSpPr/>
          <p:nvPr/>
        </p:nvSpPr>
        <p:spPr>
          <a:xfrm>
            <a:off x="863600" y="3657600"/>
            <a:ext cx="737673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black"/>
              </a:solidFill>
            </a:endParaRPr>
          </a:p>
        </p:txBody>
      </p:sp>
      <p:sp>
        <p:nvSpPr>
          <p:cNvPr id="4" name="Rectangle 3"/>
          <p:cNvSpPr/>
          <p:nvPr/>
        </p:nvSpPr>
        <p:spPr>
          <a:xfrm>
            <a:off x="863600" y="1981200"/>
            <a:ext cx="7376732"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black"/>
              </a:solidFill>
            </a:endParaRPr>
          </a:p>
        </p:txBody>
      </p:sp>
      <p:sp>
        <p:nvSpPr>
          <p:cNvPr id="5" name="Rectangle 4"/>
          <p:cNvSpPr/>
          <p:nvPr/>
        </p:nvSpPr>
        <p:spPr>
          <a:xfrm>
            <a:off x="863600" y="319468"/>
            <a:ext cx="737673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Newest</a:t>
            </a:r>
            <a:endParaRPr lang="en-US" sz="3600" dirty="0">
              <a:solidFill>
                <a:prstClr val="black"/>
              </a:solidFill>
            </a:endParaRPr>
          </a:p>
        </p:txBody>
      </p:sp>
      <p:sp>
        <p:nvSpPr>
          <p:cNvPr id="6" name="Rectangle 5"/>
          <p:cNvSpPr/>
          <p:nvPr/>
        </p:nvSpPr>
        <p:spPr>
          <a:xfrm rot="20638538">
            <a:off x="2087477" y="2714677"/>
            <a:ext cx="4928978"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Relative Age</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80306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93" y="609600"/>
            <a:ext cx="3924458" cy="2679336"/>
          </a:xfrm>
          <a:prstGeom prst="rect">
            <a:avLst/>
          </a:prstGeom>
        </p:spPr>
      </p:pic>
      <p:pic>
        <p:nvPicPr>
          <p:cNvPr id="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554443"/>
            <a:ext cx="3902808"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3505200"/>
            <a:ext cx="3837044" cy="287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3992" y="609600"/>
            <a:ext cx="3902808" cy="275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137138" y="965200"/>
            <a:ext cx="2667000" cy="609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Chinle Group</a:t>
            </a:r>
            <a:endParaRPr lang="en-US" sz="2800" dirty="0"/>
          </a:p>
        </p:txBody>
      </p:sp>
      <p:sp>
        <p:nvSpPr>
          <p:cNvPr id="7" name="Rounded Rectangle 6"/>
          <p:cNvSpPr/>
          <p:nvPr/>
        </p:nvSpPr>
        <p:spPr>
          <a:xfrm>
            <a:off x="5547702" y="990600"/>
            <a:ext cx="2256204" cy="838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Shinarump</a:t>
            </a:r>
            <a:endParaRPr lang="en-US" sz="2800" dirty="0"/>
          </a:p>
          <a:p>
            <a:pPr algn="ctr"/>
            <a:r>
              <a:rPr lang="en-US" sz="2800" dirty="0" smtClean="0"/>
              <a:t>Formation</a:t>
            </a:r>
            <a:endParaRPr lang="en-US" sz="2800" dirty="0"/>
          </a:p>
        </p:txBody>
      </p:sp>
      <p:sp>
        <p:nvSpPr>
          <p:cNvPr id="8" name="Rounded Rectangle 7"/>
          <p:cNvSpPr/>
          <p:nvPr/>
        </p:nvSpPr>
        <p:spPr>
          <a:xfrm>
            <a:off x="723900" y="5689630"/>
            <a:ext cx="3390900" cy="685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Morrison Formation</a:t>
            </a:r>
            <a:endParaRPr lang="en-US" sz="2800" dirty="0"/>
          </a:p>
        </p:txBody>
      </p:sp>
      <p:sp>
        <p:nvSpPr>
          <p:cNvPr id="9" name="Rounded Rectangle 8"/>
          <p:cNvSpPr/>
          <p:nvPr/>
        </p:nvSpPr>
        <p:spPr>
          <a:xfrm>
            <a:off x="5197353" y="5689630"/>
            <a:ext cx="2956902" cy="685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Dakota Formation</a:t>
            </a:r>
            <a:endParaRPr lang="en-US" sz="2800" dirty="0"/>
          </a:p>
        </p:txBody>
      </p:sp>
    </p:spTree>
    <p:extLst>
      <p:ext uri="{BB962C8B-B14F-4D97-AF65-F5344CB8AC3E}">
        <p14:creationId xmlns:p14="http://schemas.microsoft.com/office/powerpoint/2010/main" val="995882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7:11</a:t>
            </a:r>
            <a:endParaRPr lang="en-US" dirty="0"/>
          </a:p>
        </p:txBody>
      </p:sp>
      <p:sp>
        <p:nvSpPr>
          <p:cNvPr id="3" name="Content Placeholder 2"/>
          <p:cNvSpPr>
            <a:spLocks noGrp="1"/>
          </p:cNvSpPr>
          <p:nvPr>
            <p:ph idx="1"/>
          </p:nvPr>
        </p:nvSpPr>
        <p:spPr>
          <a:xfrm>
            <a:off x="838200" y="762000"/>
            <a:ext cx="7543800" cy="3886200"/>
          </a:xfrm>
        </p:spPr>
        <p:txBody>
          <a:bodyPr>
            <a:normAutofit/>
          </a:bodyPr>
          <a:lstStyle/>
          <a:p>
            <a:pPr marL="0" indent="0">
              <a:buNone/>
            </a:pPr>
            <a:endParaRPr lang="en-US" sz="4400" dirty="0" smtClean="0"/>
          </a:p>
          <a:p>
            <a:pPr marL="0" indent="0">
              <a:buNone/>
            </a:pPr>
            <a:r>
              <a:rPr lang="en-US" sz="4400" dirty="0" smtClean="0"/>
              <a:t>“All </a:t>
            </a:r>
            <a:r>
              <a:rPr lang="en-US" sz="4400" dirty="0"/>
              <a:t>the fountains of the great deep burst open, and the floodgates of the sky were </a:t>
            </a:r>
            <a:r>
              <a:rPr lang="en-US" sz="4400" dirty="0" smtClean="0"/>
              <a:t>opened.”</a:t>
            </a:r>
            <a:endParaRPr lang="en-US" sz="4400" dirty="0"/>
          </a:p>
          <a:p>
            <a:endParaRPr lang="en-US" sz="4400" dirty="0" smtClean="0"/>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554537531"/>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Picture 2" descr="C:\Users\Carol Raney\Downloads\1127066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988" y="3352800"/>
            <a:ext cx="6330212" cy="31457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5" y="0"/>
            <a:ext cx="5144621" cy="4819119"/>
          </a:xfrm>
          <a:prstGeom prst="rect">
            <a:avLst/>
          </a:prstGeom>
        </p:spPr>
      </p:pic>
    </p:spTree>
    <p:extLst>
      <p:ext uri="{BB962C8B-B14F-4D97-AF65-F5344CB8AC3E}">
        <p14:creationId xmlns:p14="http://schemas.microsoft.com/office/powerpoint/2010/main" val="34197278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4" name="Picture 2" descr="C:\Users\Carol Raney\Downloads\9616893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405" r="99235"/>
                    </a14:imgEffect>
                  </a14:imgLayer>
                </a14:imgProps>
              </a:ext>
              <a:ext uri="{28A0092B-C50C-407E-A947-70E740481C1C}">
                <a14:useLocalDpi xmlns:a14="http://schemas.microsoft.com/office/drawing/2010/main" val="0"/>
              </a:ext>
            </a:extLst>
          </a:blip>
          <a:srcRect/>
          <a:stretch>
            <a:fillRect/>
          </a:stretch>
        </p:blipFill>
        <p:spPr bwMode="auto">
          <a:xfrm>
            <a:off x="2250948" y="3371512"/>
            <a:ext cx="4607052" cy="3257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57200"/>
            <a:ext cx="3353829" cy="288026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441868"/>
            <a:ext cx="3490243" cy="2895600"/>
          </a:xfrm>
          <a:prstGeom prst="rect">
            <a:avLst/>
          </a:prstGeom>
        </p:spPr>
      </p:pic>
    </p:spTree>
    <p:extLst>
      <p:ext uri="{BB962C8B-B14F-4D97-AF65-F5344CB8AC3E}">
        <p14:creationId xmlns:p14="http://schemas.microsoft.com/office/powerpoint/2010/main" val="2557125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8:2</a:t>
            </a:r>
            <a:endParaRPr lang="en-US" dirty="0"/>
          </a:p>
        </p:txBody>
      </p:sp>
      <p:sp>
        <p:nvSpPr>
          <p:cNvPr id="3" name="Content Placeholder 2"/>
          <p:cNvSpPr>
            <a:spLocks noGrp="1"/>
          </p:cNvSpPr>
          <p:nvPr>
            <p:ph idx="1"/>
          </p:nvPr>
        </p:nvSpPr>
        <p:spPr>
          <a:xfrm>
            <a:off x="838200" y="762000"/>
            <a:ext cx="7543800" cy="3886200"/>
          </a:xfrm>
        </p:spPr>
        <p:txBody>
          <a:bodyPr>
            <a:normAutofit lnSpcReduction="10000"/>
          </a:bodyPr>
          <a:lstStyle/>
          <a:p>
            <a:pPr marL="0" indent="0">
              <a:buNone/>
            </a:pPr>
            <a:endParaRPr lang="en-US" sz="2600" dirty="0" smtClean="0"/>
          </a:p>
          <a:p>
            <a:pPr marL="0" indent="0">
              <a:buNone/>
            </a:pPr>
            <a:endParaRPr lang="en-US" sz="2600" dirty="0"/>
          </a:p>
          <a:p>
            <a:pPr marL="0" indent="0">
              <a:buNone/>
            </a:pPr>
            <a:r>
              <a:rPr lang="en-US" sz="2600" dirty="0" smtClean="0"/>
              <a:t>After the 150 days  (7:24 &amp; 8:3)</a:t>
            </a:r>
          </a:p>
          <a:p>
            <a:pPr marL="0" indent="0">
              <a:buNone/>
            </a:pPr>
            <a:r>
              <a:rPr lang="en-US" sz="4400" dirty="0" smtClean="0"/>
              <a:t>“Also the fountains of the deep and the floodgates of the sky were closed, and the rain from the sky was restrained.”</a:t>
            </a:r>
          </a:p>
          <a:p>
            <a:pPr marL="0" indent="0">
              <a:buNone/>
            </a:pPr>
            <a:endParaRPr lang="en-US" sz="4400" dirty="0" smtClean="0"/>
          </a:p>
          <a:p>
            <a:pPr marL="0" indent="0">
              <a:buNone/>
            </a:pPr>
            <a:endParaRPr lang="en-US" sz="4000" dirty="0" smtClean="0"/>
          </a:p>
        </p:txBody>
      </p:sp>
      <p:pic>
        <p:nvPicPr>
          <p:cNvPr id="6" name="Picture 5"/>
          <p:cNvPicPr>
            <a:picLocks noChangeAspect="1"/>
          </p:cNvPicPr>
          <p:nvPr/>
        </p:nvPicPr>
        <p:blipFill>
          <a:blip r:embed="rId3"/>
          <a:stretch>
            <a:fillRect/>
          </a:stretch>
        </p:blipFill>
        <p:spPr>
          <a:xfrm>
            <a:off x="5700993" y="3882948"/>
            <a:ext cx="3011672" cy="1987703"/>
          </a:xfrm>
          <a:prstGeom prst="rect">
            <a:avLst/>
          </a:prstGeom>
        </p:spPr>
      </p:pic>
    </p:spTree>
    <p:extLst>
      <p:ext uri="{BB962C8B-B14F-4D97-AF65-F5344CB8AC3E}">
        <p14:creationId xmlns:p14="http://schemas.microsoft.com/office/powerpoint/2010/main" val="3260874281"/>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4" name="Picture 2" descr="C:\Users\Carol Raney\Downloads\9616893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405" r="99235"/>
                    </a14:imgEffect>
                  </a14:imgLayer>
                </a14:imgProps>
              </a:ext>
              <a:ext uri="{28A0092B-C50C-407E-A947-70E740481C1C}">
                <a14:useLocalDpi xmlns:a14="http://schemas.microsoft.com/office/drawing/2010/main" val="0"/>
              </a:ext>
            </a:extLst>
          </a:blip>
          <a:srcRect/>
          <a:stretch>
            <a:fillRect/>
          </a:stretch>
        </p:blipFill>
        <p:spPr bwMode="auto">
          <a:xfrm>
            <a:off x="2250948" y="3371512"/>
            <a:ext cx="4607052" cy="3257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57200"/>
            <a:ext cx="3353829" cy="288026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441868"/>
            <a:ext cx="3490243" cy="2895600"/>
          </a:xfrm>
          <a:prstGeom prst="rect">
            <a:avLst/>
          </a:prstGeom>
        </p:spPr>
      </p:pic>
    </p:spTree>
    <p:extLst>
      <p:ext uri="{BB962C8B-B14F-4D97-AF65-F5344CB8AC3E}">
        <p14:creationId xmlns:p14="http://schemas.microsoft.com/office/powerpoint/2010/main" val="40720128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1371600" y="1828800"/>
            <a:ext cx="2141933"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Collect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Rectangle 2"/>
          <p:cNvSpPr/>
          <p:nvPr/>
        </p:nvSpPr>
        <p:spPr>
          <a:xfrm>
            <a:off x="5194099" y="1828800"/>
            <a:ext cx="2755754"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Interpret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0039293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953000" y="381000"/>
            <a:ext cx="3889585" cy="2578832"/>
          </a:xfrm>
          <a:prstGeom prst="rect">
            <a:avLst/>
          </a:prstGeom>
        </p:spPr>
      </p:pic>
      <p:pic>
        <p:nvPicPr>
          <p:cNvPr id="6" name="Picture 5"/>
          <p:cNvPicPr>
            <a:picLocks noChangeAspect="1"/>
          </p:cNvPicPr>
          <p:nvPr/>
        </p:nvPicPr>
        <p:blipFill>
          <a:blip r:embed="rId4"/>
          <a:stretch>
            <a:fillRect/>
          </a:stretch>
        </p:blipFill>
        <p:spPr>
          <a:xfrm>
            <a:off x="381000" y="3810000"/>
            <a:ext cx="3810330" cy="2542252"/>
          </a:xfrm>
          <a:prstGeom prst="rect">
            <a:avLst/>
          </a:prstGeom>
        </p:spPr>
      </p:pic>
      <p:pic>
        <p:nvPicPr>
          <p:cNvPr id="4" name="Picture 2" descr="C:\Users\Carol Raney\Downloads\1778569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0816" y="1966516"/>
            <a:ext cx="3960984" cy="271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022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1359101" y="381000"/>
            <a:ext cx="2141933"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Collect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3" name="Picture 2"/>
          <p:cNvPicPr>
            <a:picLocks noChangeAspect="1"/>
          </p:cNvPicPr>
          <p:nvPr/>
        </p:nvPicPr>
        <p:blipFill>
          <a:blip r:embed="rId3"/>
          <a:stretch>
            <a:fillRect/>
          </a:stretch>
        </p:blipFill>
        <p:spPr>
          <a:xfrm>
            <a:off x="243640" y="3200400"/>
            <a:ext cx="4372854" cy="3267075"/>
          </a:xfrm>
          <a:prstGeom prst="rect">
            <a:avLst/>
          </a:prstGeom>
        </p:spPr>
      </p:pic>
    </p:spTree>
    <p:extLst>
      <p:ext uri="{BB962C8B-B14F-4D97-AF65-F5344CB8AC3E}">
        <p14:creationId xmlns:p14="http://schemas.microsoft.com/office/powerpoint/2010/main" val="2153913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1359101" y="381000"/>
            <a:ext cx="2141933"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Collect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Rectangle 5"/>
          <p:cNvSpPr/>
          <p:nvPr/>
        </p:nvSpPr>
        <p:spPr>
          <a:xfrm>
            <a:off x="5181600" y="383738"/>
            <a:ext cx="2755754"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Interpret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4" descr="http://1.bp.blogspot.com/-9lRZYkhRlDU/USx-uJHZJRI/AAAAAAAAG44/ympGwUNNHW4/s1600/vippasstothespiritworld.blogspot_com.jpg"/>
          <p:cNvPicPr>
            <a:picLocks noChangeAspect="1" noChangeArrowheads="1"/>
          </p:cNvPicPr>
          <p:nvPr/>
        </p:nvPicPr>
        <p:blipFill rotWithShape="1">
          <a:blip r:embed="rId3">
            <a:extLst>
              <a:ext uri="{28A0092B-C50C-407E-A947-70E740481C1C}">
                <a14:useLocalDpi xmlns:a14="http://schemas.microsoft.com/office/drawing/2010/main" val="0"/>
              </a:ext>
            </a:extLst>
          </a:blip>
          <a:srcRect t="5264"/>
          <a:stretch/>
        </p:blipFill>
        <p:spPr bwMode="auto">
          <a:xfrm>
            <a:off x="5181600" y="3768328"/>
            <a:ext cx="3451003" cy="21693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43640" y="3200400"/>
            <a:ext cx="4372854" cy="3267075"/>
          </a:xfrm>
          <a:prstGeom prst="rect">
            <a:avLst/>
          </a:prstGeom>
        </p:spPr>
      </p:pic>
    </p:spTree>
    <p:extLst>
      <p:ext uri="{BB962C8B-B14F-4D97-AF65-F5344CB8AC3E}">
        <p14:creationId xmlns:p14="http://schemas.microsoft.com/office/powerpoint/2010/main" val="2431584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Subtitle 4"/>
          <p:cNvSpPr txBox="1">
            <a:spLocks/>
          </p:cNvSpPr>
          <p:nvPr/>
        </p:nvSpPr>
        <p:spPr>
          <a:xfrm>
            <a:off x="1283995" y="5334000"/>
            <a:ext cx="6400800" cy="99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solidFill>
                  <a:schemeClr val="bg1"/>
                </a:solidFill>
              </a:rPr>
              <a:t>How did the layers form?</a:t>
            </a:r>
            <a:endParaRPr lang="en-US" sz="36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872" y="762000"/>
            <a:ext cx="6467856" cy="4312920"/>
          </a:xfrm>
          <a:prstGeom prst="rect">
            <a:avLst/>
          </a:prstGeom>
        </p:spPr>
      </p:pic>
    </p:spTree>
    <p:extLst>
      <p:ext uri="{BB962C8B-B14F-4D97-AF65-F5344CB8AC3E}">
        <p14:creationId xmlns:p14="http://schemas.microsoft.com/office/powerpoint/2010/main" val="1364561781"/>
      </p:ext>
    </p:extLst>
  </p:cSld>
  <p:clrMapOvr>
    <a:masterClrMapping/>
  </p:clrMapOvr>
  <p:transition>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4133260" cy="3324374"/>
          </a:xfrm>
          <a:prstGeom prst="rect">
            <a:avLst/>
          </a:prstGeom>
        </p:spPr>
      </p:pic>
      <p:pic>
        <p:nvPicPr>
          <p:cNvPr id="5" name="Picture 2" descr="C:\Users\Carol Raney\Downloads\1778569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753518"/>
            <a:ext cx="4133260" cy="2829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90460" y="228600"/>
            <a:ext cx="4343400" cy="3276600"/>
          </a:xfrm>
          <a:prstGeom prst="rect">
            <a:avLst/>
          </a:prstGeom>
        </p:spPr>
      </p:pic>
      <p:pic>
        <p:nvPicPr>
          <p:cNvPr id="7" name="Picture 6"/>
          <p:cNvPicPr>
            <a:picLocks noChangeAspect="1"/>
          </p:cNvPicPr>
          <p:nvPr/>
        </p:nvPicPr>
        <p:blipFill>
          <a:blip r:embed="rId6"/>
          <a:stretch>
            <a:fillRect/>
          </a:stretch>
        </p:blipFill>
        <p:spPr>
          <a:xfrm>
            <a:off x="4571999" y="3753518"/>
            <a:ext cx="4383945" cy="2924968"/>
          </a:xfrm>
          <a:prstGeom prst="rect">
            <a:avLst/>
          </a:prstGeom>
        </p:spPr>
      </p:pic>
    </p:spTree>
    <p:extLst>
      <p:ext uri="{BB962C8B-B14F-4D97-AF65-F5344CB8AC3E}">
        <p14:creationId xmlns:p14="http://schemas.microsoft.com/office/powerpoint/2010/main" val="2068801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28600"/>
            <a:ext cx="4133260" cy="3324374"/>
          </a:xfrm>
          <a:prstGeom prst="rect">
            <a:avLst/>
          </a:prstGeom>
        </p:spPr>
      </p:pic>
      <p:pic>
        <p:nvPicPr>
          <p:cNvPr id="5" name="Picture 2" descr="C:\Users\Carol Raney\Downloads\1778569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753518"/>
            <a:ext cx="4133260" cy="2829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4590460" y="228600"/>
            <a:ext cx="4343400" cy="3276600"/>
          </a:xfrm>
          <a:prstGeom prst="rect">
            <a:avLst/>
          </a:prstGeom>
        </p:spPr>
      </p:pic>
      <p:pic>
        <p:nvPicPr>
          <p:cNvPr id="7" name="Picture 6"/>
          <p:cNvPicPr>
            <a:picLocks noChangeAspect="1"/>
          </p:cNvPicPr>
          <p:nvPr/>
        </p:nvPicPr>
        <p:blipFill>
          <a:blip r:embed="rId7"/>
          <a:stretch>
            <a:fillRect/>
          </a:stretch>
        </p:blipFill>
        <p:spPr>
          <a:xfrm>
            <a:off x="4571999" y="3753518"/>
            <a:ext cx="4383945" cy="2924968"/>
          </a:xfrm>
          <a:prstGeom prst="rect">
            <a:avLst/>
          </a:prstGeom>
        </p:spPr>
      </p:pic>
      <p:pic>
        <p:nvPicPr>
          <p:cNvPr id="8" name="Picture 7"/>
          <p:cNvPicPr>
            <a:picLocks noChangeAspect="1"/>
          </p:cNvPicPr>
          <p:nvPr/>
        </p:nvPicPr>
        <p:blipFill>
          <a:blip r:embed="rId8"/>
          <a:stretch>
            <a:fillRect/>
          </a:stretch>
        </p:blipFill>
        <p:spPr>
          <a:xfrm>
            <a:off x="787653" y="838200"/>
            <a:ext cx="7605614" cy="5065978"/>
          </a:xfrm>
          <a:prstGeom prst="rect">
            <a:avLst/>
          </a:prstGeom>
        </p:spPr>
      </p:pic>
    </p:spTree>
    <p:custDataLst>
      <p:tags r:id="rId1"/>
    </p:custDataLst>
    <p:extLst>
      <p:ext uri="{BB962C8B-B14F-4D97-AF65-F5344CB8AC3E}">
        <p14:creationId xmlns:p14="http://schemas.microsoft.com/office/powerpoint/2010/main" val="996395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1676400"/>
            <a:ext cx="8229600" cy="4075176"/>
          </a:xfrm>
          <a:prstGeom prst="rect">
            <a:avLst/>
          </a:prstGeom>
        </p:spPr>
        <p:txBody>
          <a:bodyPr/>
          <a:lstStyle/>
          <a:p>
            <a:pPr marL="0" indent="0" algn="ctr">
              <a:buNone/>
            </a:pPr>
            <a:endParaRPr lang="en-US" dirty="0" smtClean="0"/>
          </a:p>
          <a:p>
            <a:pPr marL="0" indent="0" algn="ctr">
              <a:spcBef>
                <a:spcPts val="600"/>
              </a:spcBef>
              <a:buClr>
                <a:schemeClr val="accent1"/>
              </a:buClr>
              <a:buNone/>
            </a:pPr>
            <a:r>
              <a:rPr lang="en-US" sz="2800" spc="30" dirty="0">
                <a:latin typeface="Garamond" panose="02020404030301010803" pitchFamily="18" charset="0"/>
                <a:cs typeface="Tahoma" pitchFamily="34" charset="0"/>
              </a:rPr>
              <a:t>Scripture quotations are from the</a:t>
            </a:r>
          </a:p>
          <a:p>
            <a:pPr marL="0" indent="0" algn="ctr">
              <a:spcBef>
                <a:spcPts val="600"/>
              </a:spcBef>
              <a:buClr>
                <a:schemeClr val="accent1"/>
              </a:buClr>
              <a:buNone/>
            </a:pPr>
            <a:r>
              <a:rPr lang="en-US" sz="2800" spc="30" dirty="0">
                <a:latin typeface="Garamond" panose="02020404030301010803" pitchFamily="18" charset="0"/>
                <a:cs typeface="Tahoma" pitchFamily="34" charset="0"/>
              </a:rPr>
              <a:t>New Living Translation</a:t>
            </a:r>
          </a:p>
        </p:txBody>
      </p:sp>
    </p:spTree>
    <p:extLst>
      <p:ext uri="{BB962C8B-B14F-4D97-AF65-F5344CB8AC3E}">
        <p14:creationId xmlns:p14="http://schemas.microsoft.com/office/powerpoint/2010/main" val="302761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smtClean="0"/>
              <a:t>Deposition Animation by</a:t>
            </a:r>
          </a:p>
          <a:p>
            <a:r>
              <a:rPr lang="en-US" sz="2800" dirty="0" smtClean="0"/>
              <a:t>Joaquin Hernandez</a:t>
            </a:r>
          </a:p>
        </p:txBody>
      </p:sp>
    </p:spTree>
    <p:extLst>
      <p:ext uri="{BB962C8B-B14F-4D97-AF65-F5344CB8AC3E}">
        <p14:creationId xmlns:p14="http://schemas.microsoft.com/office/powerpoint/2010/main" val="238352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795631" y="2268507"/>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1812162"/>
            <a:ext cx="8588603" cy="3975904"/>
          </a:xfrm>
        </p:spPr>
        <p:txBody>
          <a:bodyPr>
            <a:normAutofit/>
          </a:bodyPr>
          <a:lstStyle/>
          <a:p>
            <a:pPr algn="l"/>
            <a:r>
              <a:rPr lang="en-US" sz="1275" dirty="0"/>
              <a:t>[1a] Zion National Park 489588635, </a:t>
            </a:r>
            <a:r>
              <a:rPr lang="en-US" sz="1275" dirty="0" err="1"/>
              <a:t>kaiborder</a:t>
            </a:r>
            <a:r>
              <a:rPr lang="en-US" sz="1275" dirty="0"/>
              <a:t>,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p>
          <a:p>
            <a:pPr algn="l"/>
            <a:r>
              <a:rPr lang="en-US" sz="1275" dirty="0"/>
              <a:t>[1b] Grand Canyon – </a:t>
            </a:r>
            <a:r>
              <a:rPr lang="en-US" sz="1275" dirty="0" err="1"/>
              <a:t>Toroweap</a:t>
            </a:r>
            <a:r>
              <a:rPr lang="en-US" sz="1275" dirty="0"/>
              <a:t> Point 480297321, </a:t>
            </a:r>
            <a:r>
              <a:rPr lang="en-US" sz="1275" dirty="0" err="1"/>
              <a:t>Scott_Walton</a:t>
            </a:r>
            <a:r>
              <a:rPr lang="en-US" sz="1275" dirty="0"/>
              <a:t>,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endParaRPr lang="en-US" sz="1275" dirty="0"/>
          </a:p>
          <a:p>
            <a:pPr algn="l"/>
            <a:r>
              <a:rPr lang="en-US" sz="1275" dirty="0"/>
              <a:t>[1c] Bryce Canyon landscape 497280819, </a:t>
            </a:r>
            <a:r>
              <a:rPr lang="en-US" sz="1275" dirty="0" err="1"/>
              <a:t>jenifoto</a:t>
            </a:r>
            <a:r>
              <a:rPr lang="en-US" sz="1275" dirty="0"/>
              <a:t>, </a:t>
            </a:r>
            <a:r>
              <a:rPr lang="en-US" sz="1275" dirty="0" err="1"/>
              <a:t>Thinkstock</a:t>
            </a:r>
            <a:r>
              <a:rPr lang="en-US" sz="1275" dirty="0"/>
              <a:t>, </a:t>
            </a:r>
            <a:r>
              <a:rPr lang="en-US" sz="1275" dirty="0" err="1"/>
              <a:t>Thinkstock</a:t>
            </a:r>
            <a:r>
              <a:rPr lang="en-US" sz="1275" dirty="0"/>
              <a:t> Image Subscription Agreement</a:t>
            </a:r>
          </a:p>
          <a:p>
            <a:pPr algn="l"/>
            <a:r>
              <a:rPr lang="en-US" sz="1275" dirty="0"/>
              <a:t>[3a] Mammoth skeleton 186043, </a:t>
            </a:r>
            <a:r>
              <a:rPr lang="en-US" sz="1275" dirty="0" err="1"/>
              <a:t>Escaflowne</a:t>
            </a:r>
            <a:r>
              <a:rPr lang="en-US" sz="1275" dirty="0"/>
              <a:t>, Getty Images (US), Inc. Subscription Agreement</a:t>
            </a:r>
          </a:p>
          <a:p>
            <a:pPr algn="l"/>
            <a:r>
              <a:rPr lang="en-US" sz="1275" dirty="0"/>
              <a:t>[3b] Giant Ground Sloth, Dallas </a:t>
            </a:r>
            <a:r>
              <a:rPr lang="en-US" sz="1275" dirty="0" err="1"/>
              <a:t>Krentzel</a:t>
            </a:r>
            <a:r>
              <a:rPr lang="en-US" sz="1275" b="1" dirty="0"/>
              <a:t>, </a:t>
            </a:r>
            <a:r>
              <a:rPr lang="en-US" sz="1275" dirty="0"/>
              <a:t>http://www.flickr.com/photos/31867959@N04/3824332169</a:t>
            </a:r>
            <a:r>
              <a:rPr lang="en-US" sz="1275" b="1" dirty="0"/>
              <a:t>, </a:t>
            </a:r>
            <a:r>
              <a:rPr lang="en-US" sz="1275" dirty="0"/>
              <a:t>CC BY 2.0</a:t>
            </a:r>
          </a:p>
          <a:p>
            <a:pPr algn="l"/>
            <a:r>
              <a:rPr lang="en-US" sz="1275" dirty="0"/>
              <a:t>[3c] </a:t>
            </a:r>
            <a:r>
              <a:rPr lang="en-US" sz="1275" dirty="0" err="1"/>
              <a:t>Sabertooth</a:t>
            </a:r>
            <a:r>
              <a:rPr lang="en-US" sz="1275" dirty="0"/>
              <a:t> Tiger Skull 825334, </a:t>
            </a:r>
            <a:r>
              <a:rPr lang="en-US" sz="1275" dirty="0" err="1"/>
              <a:t>pixeldigits</a:t>
            </a:r>
            <a:r>
              <a:rPr lang="en-US" sz="1275" dirty="0"/>
              <a:t>, Getty Images (US), Inc. Subscription Agreement</a:t>
            </a:r>
          </a:p>
          <a:p>
            <a:pPr algn="l"/>
            <a:r>
              <a:rPr lang="en-US" sz="1275" dirty="0"/>
              <a:t>[5] Blue Mesa Petrified Forest National Park 479232619, </a:t>
            </a:r>
            <a:r>
              <a:rPr lang="en-US" sz="1275" dirty="0" err="1"/>
              <a:t>estivillml</a:t>
            </a:r>
            <a:r>
              <a:rPr lang="en-US" sz="1275" dirty="0"/>
              <a:t>, </a:t>
            </a:r>
            <a:r>
              <a:rPr lang="en-US" sz="1275" dirty="0" err="1"/>
              <a:t>Thinkstock</a:t>
            </a:r>
            <a:r>
              <a:rPr lang="en-US" sz="1275" dirty="0"/>
              <a:t>, </a:t>
            </a:r>
            <a:r>
              <a:rPr lang="en-US" sz="1275" dirty="0" err="1"/>
              <a:t>Thinkstock</a:t>
            </a:r>
            <a:r>
              <a:rPr lang="en-US" sz="1275" dirty="0"/>
              <a:t> Image Subscription Agreement</a:t>
            </a:r>
          </a:p>
          <a:p>
            <a:pPr algn="l"/>
            <a:r>
              <a:rPr lang="en-US" sz="1275" dirty="0"/>
              <a:t>[6] Deposition animation, Joaquin Hernandez</a:t>
            </a:r>
          </a:p>
          <a:p>
            <a:pPr algn="l"/>
            <a:r>
              <a:rPr lang="en-US" sz="1275" dirty="0"/>
              <a:t>[7] Australian cliff face 6968905, </a:t>
            </a:r>
            <a:r>
              <a:rPr lang="en-US" sz="1275" dirty="0" err="1"/>
              <a:t>georgeclerk</a:t>
            </a:r>
            <a:r>
              <a:rPr lang="en-US" sz="1275" dirty="0"/>
              <a:t>, Getty Images (US), Inc. Subscription Agreement</a:t>
            </a:r>
            <a:endParaRPr lang="en-US" sz="1275" dirty="0">
              <a:solidFill>
                <a:srgbClr val="7030A0"/>
              </a:solidFill>
            </a:endParaRPr>
          </a:p>
          <a:p>
            <a:pPr algn="l"/>
            <a:r>
              <a:rPr lang="en-US" sz="1275" dirty="0"/>
              <a:t>[8] Moss Back Cliffs 487584715, </a:t>
            </a:r>
            <a:r>
              <a:rPr lang="en-US" sz="1275" dirty="0" err="1"/>
              <a:t>Robert_Ford</a:t>
            </a:r>
            <a:r>
              <a:rPr lang="en-US" sz="1275" dirty="0"/>
              <a:t>, </a:t>
            </a:r>
            <a:r>
              <a:rPr lang="en-US" sz="1275" dirty="0" err="1"/>
              <a:t>Thinkstock</a:t>
            </a:r>
            <a:r>
              <a:rPr lang="en-US" sz="1275" dirty="0"/>
              <a:t>, </a:t>
            </a:r>
            <a:r>
              <a:rPr lang="en-US" sz="1275" dirty="0" err="1"/>
              <a:t>Thinkstock</a:t>
            </a:r>
            <a:r>
              <a:rPr lang="en-US" sz="1275" dirty="0"/>
              <a:t> Image Subscription Agreement</a:t>
            </a:r>
          </a:p>
          <a:p>
            <a:pPr algn="l"/>
            <a:r>
              <a:rPr lang="en-US" sz="1275" dirty="0"/>
              <a:t>[9] Shinarump Formation, </a:t>
            </a:r>
            <a:r>
              <a:rPr lang="en-US" sz="1275" i="1" dirty="0"/>
              <a:t>Evidences, The Record and the Flood</a:t>
            </a:r>
            <a:r>
              <a:rPr lang="en-US" sz="1275" dirty="0"/>
              <a:t>, ©Geoscience Research Institute 1990.  Used with permission.</a:t>
            </a:r>
          </a:p>
          <a:p>
            <a:pPr algn="l"/>
            <a:r>
              <a:rPr lang="en-US" sz="1275" dirty="0"/>
              <a:t>[10] Chinle Group, </a:t>
            </a:r>
            <a:r>
              <a:rPr lang="en-US" sz="1275" i="1" dirty="0"/>
              <a:t>Evidences, The Record and the Flood, </a:t>
            </a:r>
            <a:r>
              <a:rPr lang="en-US" sz="1275" dirty="0"/>
              <a:t>©Geoscience Research Institute 1990.  Used with permission.</a:t>
            </a:r>
          </a:p>
          <a:p>
            <a:pPr algn="l"/>
            <a:r>
              <a:rPr lang="en-US" sz="1275" dirty="0"/>
              <a:t>[11] Dakota Formation, </a:t>
            </a:r>
            <a:r>
              <a:rPr lang="en-US" sz="1275" i="1" dirty="0"/>
              <a:t>Evidences, The Record and the Flood, </a:t>
            </a:r>
            <a:r>
              <a:rPr lang="en-US" sz="1275" dirty="0"/>
              <a:t>©Geoscience Research Institute 1990.  Used with permission.</a:t>
            </a:r>
          </a:p>
          <a:p>
            <a:pPr algn="l"/>
            <a:r>
              <a:rPr lang="en-US" sz="1275" dirty="0"/>
              <a:t>[12] Morrison Formation, </a:t>
            </a:r>
            <a:r>
              <a:rPr lang="en-US" sz="1275" i="1" dirty="0"/>
              <a:t>Evidences, The Record and the Flood</a:t>
            </a:r>
            <a:r>
              <a:rPr lang="en-US" sz="1275" dirty="0"/>
              <a:t>, ©Geoscience Research Institute 1990.  Used with permission.</a:t>
            </a:r>
          </a:p>
          <a:p>
            <a:pPr algn="l"/>
            <a:r>
              <a:rPr lang="en-US" sz="1275" dirty="0"/>
              <a:t>[13] World map 1074111, RonTech2000, Getty Images (US), Inc. Subscription Agreement </a:t>
            </a:r>
          </a:p>
          <a:p>
            <a:pPr algn="l"/>
            <a:endParaRPr lang="en-US" sz="1275" dirty="0"/>
          </a:p>
          <a:p>
            <a:pPr algn="l"/>
            <a:endParaRPr lang="en-US" sz="1350" dirty="0"/>
          </a:p>
          <a:p>
            <a:pPr algn="l"/>
            <a:endParaRPr lang="en-US" sz="1350" dirty="0"/>
          </a:p>
        </p:txBody>
      </p:sp>
      <p:sp>
        <p:nvSpPr>
          <p:cNvPr id="3" name="Rectangle 2"/>
          <p:cNvSpPr/>
          <p:nvPr/>
        </p:nvSpPr>
        <p:spPr>
          <a:xfrm>
            <a:off x="3743216" y="1382188"/>
            <a:ext cx="1300677" cy="300082"/>
          </a:xfrm>
          <a:prstGeom prst="rect">
            <a:avLst/>
          </a:prstGeom>
        </p:spPr>
        <p:txBody>
          <a:bodyPr wrap="none">
            <a:spAutoFit/>
          </a:bodyPr>
          <a:lstStyle/>
          <a:p>
            <a:r>
              <a:rPr lang="en-US" sz="1350" dirty="0">
                <a:solidFill>
                  <a:srgbClr val="FFFFFF"/>
                </a:solidFill>
              </a:rPr>
              <a:t>Stock Images By</a:t>
            </a:r>
          </a:p>
        </p:txBody>
      </p:sp>
    </p:spTree>
    <p:extLst>
      <p:ext uri="{BB962C8B-B14F-4D97-AF65-F5344CB8AC3E}">
        <p14:creationId xmlns:p14="http://schemas.microsoft.com/office/powerpoint/2010/main" val="2614595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795631" y="2268507"/>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1812162"/>
            <a:ext cx="8588603" cy="3975904"/>
          </a:xfrm>
        </p:spPr>
        <p:txBody>
          <a:bodyPr>
            <a:normAutofit/>
          </a:bodyPr>
          <a:lstStyle/>
          <a:p>
            <a:pPr algn="l"/>
            <a:r>
              <a:rPr lang="en-US" sz="1275" dirty="0"/>
              <a:t>[14a] </a:t>
            </a:r>
            <a:r>
              <a:rPr lang="en-US" sz="1275" dirty="0" err="1"/>
              <a:t>Toroweap</a:t>
            </a:r>
            <a:r>
              <a:rPr lang="en-US" sz="1275" dirty="0"/>
              <a:t> Overlook 26663946, </a:t>
            </a:r>
            <a:r>
              <a:rPr lang="en-US" sz="1275" dirty="0" err="1"/>
              <a:t>kojihirano</a:t>
            </a:r>
            <a:r>
              <a:rPr lang="en-US" sz="1275" dirty="0"/>
              <a:t>, Getty Images (US), Inc. Subscription Agreement</a:t>
            </a:r>
          </a:p>
          <a:p>
            <a:pPr algn="l"/>
            <a:r>
              <a:rPr lang="en-US" sz="1275" dirty="0"/>
              <a:t>[14c] Sedimentary rocks, Mike Beauregard, https://www.flickr.com/photos/31856336@N03/4718776101/, CC BY 2.0 </a:t>
            </a:r>
          </a:p>
          <a:p>
            <a:pPr algn="l"/>
            <a:r>
              <a:rPr lang="en-US" sz="1275" dirty="0"/>
              <a:t>[18] Noah's Ark 12550737, </a:t>
            </a:r>
            <a:r>
              <a:rPr lang="en-US" sz="1275" dirty="0" err="1"/>
              <a:t>jgroup</a:t>
            </a:r>
            <a:r>
              <a:rPr lang="en-US" sz="1275" dirty="0"/>
              <a:t>, Getty Images (US), Inc. Subscription Agreement</a:t>
            </a:r>
          </a:p>
          <a:p>
            <a:pPr algn="l"/>
            <a:r>
              <a:rPr lang="en-US" sz="1275" dirty="0"/>
              <a:t>[19] Folded rocks, Raul Esperante, used with permission</a:t>
            </a:r>
          </a:p>
          <a:p>
            <a:pPr algn="l"/>
            <a:r>
              <a:rPr lang="en-US" sz="1275" dirty="0"/>
              <a:t>[20] White ball 178754775, </a:t>
            </a:r>
            <a:r>
              <a:rPr lang="en-US" sz="1275" dirty="0" err="1"/>
              <a:t>Emrahguzel</a:t>
            </a:r>
            <a:r>
              <a:rPr lang="en-US" sz="1275" dirty="0"/>
              <a:t>,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p>
          <a:p>
            <a:pPr algn="l"/>
            <a:r>
              <a:rPr lang="en-US" sz="1275" dirty="0"/>
              <a:t>[21] Earth’s tectonic plates 11706609, Dorling Kindersley,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p>
          <a:p>
            <a:pPr algn="l"/>
            <a:r>
              <a:rPr lang="en-US" sz="1275" dirty="0"/>
              <a:t>[22a] Structure of the Earth 17591752, </a:t>
            </a:r>
            <a:r>
              <a:rPr lang="en-US" sz="1275" dirty="0" err="1"/>
              <a:t>frentusha</a:t>
            </a:r>
            <a:r>
              <a:rPr lang="en-US" sz="1275" dirty="0"/>
              <a:t>, Getty Images (US), Inc. Subscription Agreement</a:t>
            </a:r>
          </a:p>
          <a:p>
            <a:pPr algn="l"/>
            <a:r>
              <a:rPr lang="en-US" sz="1275" dirty="0"/>
              <a:t>[23a] Geological faults 42472678, </a:t>
            </a:r>
            <a:r>
              <a:rPr lang="en-US" sz="1275" dirty="0" err="1"/>
              <a:t>ttsz</a:t>
            </a:r>
            <a:r>
              <a:rPr lang="en-US" sz="1275" dirty="0"/>
              <a:t>, Getty Images (US), Inc. Subscription Agreement</a:t>
            </a:r>
          </a:p>
          <a:p>
            <a:pPr algn="l"/>
            <a:r>
              <a:rPr lang="en-US" sz="1275" dirty="0"/>
              <a:t>[23b] Volcano during eruption 4600789, </a:t>
            </a:r>
            <a:r>
              <a:rPr lang="en-US" sz="1275" dirty="0" err="1"/>
              <a:t>jeremkin</a:t>
            </a:r>
            <a:r>
              <a:rPr lang="en-US" sz="1275" dirty="0"/>
              <a:t>, Getty Images (US), Inc. Subscription Agreement</a:t>
            </a:r>
          </a:p>
          <a:p>
            <a:pPr algn="l"/>
            <a:r>
              <a:rPr lang="en-US" sz="1275" dirty="0"/>
              <a:t>[23c] Tectonic plates moving together 96168934 Dorling Kindersley,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p>
          <a:p>
            <a:pPr algn="l"/>
            <a:r>
              <a:rPr lang="en-US" sz="1275" dirty="0"/>
              <a:t>[25] Folded rocks 24286621 </a:t>
            </a:r>
            <a:r>
              <a:rPr lang="en-US" sz="1275" dirty="0" err="1"/>
              <a:t>Matauw</a:t>
            </a:r>
            <a:r>
              <a:rPr lang="en-US" sz="1275" dirty="0"/>
              <a:t>, Getty Images (US), Inc. Subscription Agreement</a:t>
            </a:r>
          </a:p>
          <a:p>
            <a:pPr algn="l"/>
            <a:r>
              <a:rPr lang="en-US" sz="1275" dirty="0"/>
              <a:t>[26] Play </a:t>
            </a:r>
            <a:r>
              <a:rPr lang="en-US" sz="1275" dirty="0" err="1"/>
              <a:t>doh</a:t>
            </a:r>
            <a:r>
              <a:rPr lang="en-US" sz="1275" dirty="0"/>
              <a:t> layers, Carol Raney</a:t>
            </a:r>
          </a:p>
          <a:p>
            <a:pPr algn="l"/>
            <a:r>
              <a:rPr lang="en-US" sz="1275" dirty="0"/>
              <a:t>[27] Bent Play </a:t>
            </a:r>
            <a:r>
              <a:rPr lang="en-US" sz="1275" dirty="0" err="1"/>
              <a:t>doh</a:t>
            </a:r>
            <a:r>
              <a:rPr lang="en-US" sz="1275" dirty="0"/>
              <a:t> layers, Carol Raney</a:t>
            </a:r>
          </a:p>
          <a:p>
            <a:pPr algn="l"/>
            <a:r>
              <a:rPr lang="en-US" sz="1275" dirty="0"/>
              <a:t>[30b] Vintage old book, 95272278, Sharon Bronte, </a:t>
            </a:r>
            <a:r>
              <a:rPr lang="en-US" sz="1275" dirty="0" err="1"/>
              <a:t>Thinkstock</a:t>
            </a:r>
            <a:r>
              <a:rPr lang="en-US" sz="1275" dirty="0"/>
              <a:t>, </a:t>
            </a:r>
            <a:r>
              <a:rPr lang="en-US" sz="1275" dirty="0" err="1">
                <a:ea typeface="Calibri" panose="020F0502020204030204" pitchFamily="34" charset="0"/>
              </a:rPr>
              <a:t>Thinkstock</a:t>
            </a:r>
            <a:r>
              <a:rPr lang="en-US" sz="1275" dirty="0">
                <a:ea typeface="Calibri" panose="020F0502020204030204" pitchFamily="34" charset="0"/>
              </a:rPr>
              <a:t> Image Subscription Agreement</a:t>
            </a:r>
            <a:endParaRPr lang="en-US" sz="1275" dirty="0"/>
          </a:p>
          <a:p>
            <a:pPr algn="l"/>
            <a:endParaRPr lang="en-US" sz="1275" dirty="0"/>
          </a:p>
        </p:txBody>
      </p:sp>
      <p:sp>
        <p:nvSpPr>
          <p:cNvPr id="3" name="Rectangle 2"/>
          <p:cNvSpPr/>
          <p:nvPr/>
        </p:nvSpPr>
        <p:spPr>
          <a:xfrm>
            <a:off x="3743216" y="1382188"/>
            <a:ext cx="1300677" cy="300082"/>
          </a:xfrm>
          <a:prstGeom prst="rect">
            <a:avLst/>
          </a:prstGeom>
        </p:spPr>
        <p:txBody>
          <a:bodyPr wrap="none">
            <a:spAutoFit/>
          </a:bodyPr>
          <a:lstStyle/>
          <a:p>
            <a:r>
              <a:rPr lang="en-US" sz="1350" dirty="0">
                <a:solidFill>
                  <a:srgbClr val="FFFFFF"/>
                </a:solidFill>
              </a:rPr>
              <a:t>Stock Images By</a:t>
            </a:r>
          </a:p>
        </p:txBody>
      </p:sp>
    </p:spTree>
    <p:extLst>
      <p:ext uri="{BB962C8B-B14F-4D97-AF65-F5344CB8AC3E}">
        <p14:creationId xmlns:p14="http://schemas.microsoft.com/office/powerpoint/2010/main" val="1093780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smtClean="0"/>
              <a:t>Foundation for Adventist Education</a:t>
            </a:r>
          </a:p>
          <a:p>
            <a:endParaRPr lang="en-US" dirty="0"/>
          </a:p>
        </p:txBody>
      </p:sp>
    </p:spTree>
    <p:extLst>
      <p:ext uri="{BB962C8B-B14F-4D97-AF65-F5344CB8AC3E}">
        <p14:creationId xmlns:p14="http://schemas.microsoft.com/office/powerpoint/2010/main" val="1041390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62199" y="1272138"/>
            <a:ext cx="4568511" cy="4075112"/>
          </a:xfrm>
        </p:spPr>
      </p:pic>
      <p:sp>
        <p:nvSpPr>
          <p:cNvPr id="2" name="TextBox 1"/>
          <p:cNvSpPr txBox="1"/>
          <p:nvPr/>
        </p:nvSpPr>
        <p:spPr>
          <a:xfrm>
            <a:off x="2284255" y="5317433"/>
            <a:ext cx="4724400" cy="461665"/>
          </a:xfrm>
          <a:prstGeom prst="rect">
            <a:avLst/>
          </a:prstGeom>
          <a:noFill/>
        </p:spPr>
        <p:txBody>
          <a:bodyPr wrap="square" rtlCol="0">
            <a:spAutoFit/>
          </a:bodyPr>
          <a:lstStyle/>
          <a:p>
            <a:pPr algn="ctr"/>
            <a:r>
              <a:rPr lang="en-US" sz="2400" dirty="0">
                <a:solidFill>
                  <a:srgbClr val="FFFFFF"/>
                </a:solidFill>
              </a:rPr>
              <a:t>© Origins </a:t>
            </a:r>
            <a:r>
              <a:rPr lang="en-US" sz="2400" dirty="0" smtClean="0">
                <a:solidFill>
                  <a:srgbClr val="FFFFFF"/>
                </a:solidFill>
              </a:rPr>
              <a:t>Curriculum Resources 2015</a:t>
            </a:r>
            <a:endParaRPr lang="en-US" sz="2400" dirty="0">
              <a:solidFill>
                <a:srgbClr val="FFFFFF"/>
              </a:solidFill>
            </a:endParaRPr>
          </a:p>
        </p:txBody>
      </p:sp>
    </p:spTree>
    <p:extLst>
      <p:ext uri="{BB962C8B-B14F-4D97-AF65-F5344CB8AC3E}">
        <p14:creationId xmlns:p14="http://schemas.microsoft.com/office/powerpoint/2010/main" val="584385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427"/>
            <a:ext cx="9117496" cy="5134539"/>
          </a:xfrm>
          <a:prstGeom prst="rect">
            <a:avLst/>
          </a:prstGeom>
        </p:spPr>
      </p:pic>
      <p:sp>
        <p:nvSpPr>
          <p:cNvPr id="7" name="TextBox 6"/>
          <p:cNvSpPr txBox="1"/>
          <p:nvPr/>
        </p:nvSpPr>
        <p:spPr>
          <a:xfrm>
            <a:off x="1181100" y="5410200"/>
            <a:ext cx="6781799" cy="461665"/>
          </a:xfrm>
          <a:prstGeom prst="rect">
            <a:avLst/>
          </a:prstGeom>
          <a:noFill/>
        </p:spPr>
        <p:txBody>
          <a:bodyPr wrap="square" rtlCol="0">
            <a:spAutoFit/>
          </a:bodyPr>
          <a:lstStyle/>
          <a:p>
            <a:pPr algn="ctr"/>
            <a:r>
              <a:rPr lang="en-US" sz="2400" dirty="0" smtClean="0">
                <a:solidFill>
                  <a:srgbClr val="FFFFFF"/>
                </a:solidFill>
              </a:rPr>
              <a:t>© Southern Adventist University 2015</a:t>
            </a:r>
            <a:endParaRPr lang="en-US" sz="2400" dirty="0">
              <a:solidFill>
                <a:srgbClr val="FFFFFF"/>
              </a:solidFill>
            </a:endParaRPr>
          </a:p>
        </p:txBody>
      </p:sp>
    </p:spTree>
    <p:extLst>
      <p:ext uri="{BB962C8B-B14F-4D97-AF65-F5344CB8AC3E}">
        <p14:creationId xmlns:p14="http://schemas.microsoft.com/office/powerpoint/2010/main" val="1791523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653" y="1295400"/>
            <a:ext cx="6202693" cy="3602743"/>
          </a:xfrm>
          <a:prstGeom prst="rect">
            <a:avLst/>
          </a:prstGeom>
        </p:spPr>
      </p:pic>
      <p:sp>
        <p:nvSpPr>
          <p:cNvPr id="8" name="TextBox 7"/>
          <p:cNvSpPr txBox="1"/>
          <p:nvPr/>
        </p:nvSpPr>
        <p:spPr>
          <a:xfrm>
            <a:off x="1066801" y="5410200"/>
            <a:ext cx="7086599" cy="461665"/>
          </a:xfrm>
          <a:prstGeom prst="rect">
            <a:avLst/>
          </a:prstGeom>
          <a:noFill/>
        </p:spPr>
        <p:txBody>
          <a:bodyPr wrap="square" rtlCol="0">
            <a:spAutoFit/>
          </a:bodyPr>
          <a:lstStyle/>
          <a:p>
            <a:pPr algn="ctr"/>
            <a:r>
              <a:rPr lang="en-US" sz="2400" dirty="0" smtClean="0">
                <a:solidFill>
                  <a:srgbClr val="FFFFFF"/>
                </a:solidFill>
              </a:rPr>
              <a:t>© Seventh-day Adventist North American Division 2015</a:t>
            </a:r>
            <a:endParaRPr lang="en-US" sz="2400" dirty="0">
              <a:solidFill>
                <a:srgbClr val="FFFFFF"/>
              </a:solidFill>
            </a:endParaRPr>
          </a:p>
        </p:txBody>
      </p:sp>
    </p:spTree>
    <p:extLst>
      <p:ext uri="{BB962C8B-B14F-4D97-AF65-F5344CB8AC3E}">
        <p14:creationId xmlns:p14="http://schemas.microsoft.com/office/powerpoint/2010/main" val="3030199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posits new 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71" b="1484"/>
          <a:stretch/>
        </p:blipFill>
        <p:spPr>
          <a:xfrm>
            <a:off x="888642" y="1402993"/>
            <a:ext cx="7463307" cy="4167925"/>
          </a:xfrm>
          <a:prstGeom prst="rect">
            <a:avLst/>
          </a:prstGeom>
        </p:spPr>
      </p:pic>
    </p:spTree>
    <p:extLst>
      <p:ext uri="{BB962C8B-B14F-4D97-AF65-F5344CB8AC3E}">
        <p14:creationId xmlns:p14="http://schemas.microsoft.com/office/powerpoint/2010/main" val="3189228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676400"/>
            <a:ext cx="5230895" cy="3024715"/>
          </a:xfrm>
          <a:prstGeom prst="rect">
            <a:avLst/>
          </a:prstGeom>
        </p:spPr>
      </p:pic>
      <p:sp>
        <p:nvSpPr>
          <p:cNvPr id="3" name="TextBox 2"/>
          <p:cNvSpPr txBox="1"/>
          <p:nvPr/>
        </p:nvSpPr>
        <p:spPr>
          <a:xfrm>
            <a:off x="1219200" y="5410200"/>
            <a:ext cx="6781799" cy="461665"/>
          </a:xfrm>
          <a:prstGeom prst="rect">
            <a:avLst/>
          </a:prstGeom>
          <a:noFill/>
        </p:spPr>
        <p:txBody>
          <a:bodyPr wrap="square" rtlCol="0">
            <a:spAutoFit/>
          </a:bodyPr>
          <a:lstStyle/>
          <a:p>
            <a:pPr algn="ctr"/>
            <a:r>
              <a:rPr lang="en-US" sz="2400" dirty="0" smtClean="0">
                <a:solidFill>
                  <a:srgbClr val="FFFFFF"/>
                </a:solidFill>
              </a:rPr>
              <a:t>© General Conference of Seventh-day Adventists 2015</a:t>
            </a:r>
            <a:endParaRPr lang="en-US" sz="2400" dirty="0">
              <a:solidFill>
                <a:srgbClr val="FFFFFF"/>
              </a:solidFill>
            </a:endParaRPr>
          </a:p>
        </p:txBody>
      </p:sp>
    </p:spTree>
    <p:extLst>
      <p:ext uri="{BB962C8B-B14F-4D97-AF65-F5344CB8AC3E}">
        <p14:creationId xmlns:p14="http://schemas.microsoft.com/office/powerpoint/2010/main" val="2501581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81000" y="5269468"/>
            <a:ext cx="8458200" cy="461665"/>
          </a:xfrm>
          <a:prstGeom prst="rect">
            <a:avLst/>
          </a:prstGeom>
          <a:noFill/>
        </p:spPr>
        <p:txBody>
          <a:bodyPr wrap="square" rtlCol="0">
            <a:spAutoFit/>
          </a:bodyPr>
          <a:lstStyle/>
          <a:p>
            <a:pPr algn="ctr"/>
            <a:r>
              <a:rPr lang="en-US" sz="2400" dirty="0" smtClean="0">
                <a:solidFill>
                  <a:srgbClr val="FFFFFF"/>
                </a:solidFill>
              </a:rPr>
              <a:t>©</a:t>
            </a:r>
            <a:r>
              <a:rPr lang="en-US" sz="2400" dirty="0">
                <a:solidFill>
                  <a:srgbClr val="FFFFFF"/>
                </a:solidFill>
              </a:rPr>
              <a:t> </a:t>
            </a:r>
            <a:r>
              <a:rPr lang="en-US" sz="2400" dirty="0" smtClean="0">
                <a:solidFill>
                  <a:srgbClr val="FFFFFF"/>
                </a:solidFill>
              </a:rPr>
              <a:t>SCORE Southern Center for Origins Research &amp; Education 2015</a:t>
            </a:r>
            <a:endParaRPr lang="en-US" sz="24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339"/>
            <a:ext cx="9144000" cy="2895322"/>
          </a:xfrm>
          <a:prstGeom prst="rect">
            <a:avLst/>
          </a:prstGeom>
        </p:spPr>
      </p:pic>
    </p:spTree>
    <p:extLst>
      <p:ext uri="{BB962C8B-B14F-4D97-AF65-F5344CB8AC3E}">
        <p14:creationId xmlns:p14="http://schemas.microsoft.com/office/powerpoint/2010/main" val="316269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Rock layers are laid down horizontally</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73521"/>
            <a:ext cx="8229600" cy="5462204"/>
          </a:xfrm>
          <a:prstGeom prst="rect">
            <a:avLst/>
          </a:prstGeom>
        </p:spPr>
      </p:pic>
    </p:spTree>
    <p:custDataLst>
      <p:tags r:id="rId1"/>
    </p:custDataLst>
    <p:extLst>
      <p:ext uri="{BB962C8B-B14F-4D97-AF65-F5344CB8AC3E}">
        <p14:creationId xmlns:p14="http://schemas.microsoft.com/office/powerpoint/2010/main" val="11203755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Formation</a:t>
            </a:r>
            <a:endParaRPr lang="en-US"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295400"/>
            <a:ext cx="7086600" cy="4741313"/>
          </a:xfrm>
          <a:prstGeom prst="rect">
            <a:avLst/>
          </a:prstGeom>
        </p:spPr>
      </p:pic>
    </p:spTree>
    <p:extLst>
      <p:ext uri="{BB962C8B-B14F-4D97-AF65-F5344CB8AC3E}">
        <p14:creationId xmlns:p14="http://schemas.microsoft.com/office/powerpoint/2010/main" val="1952948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85800"/>
            <a:ext cx="7342613" cy="5486400"/>
          </a:xfrm>
          <a:prstGeom prst="rect">
            <a:avLst/>
          </a:prstGeom>
        </p:spPr>
      </p:pic>
      <p:sp>
        <p:nvSpPr>
          <p:cNvPr id="4" name="Rounded Rectangle 3"/>
          <p:cNvSpPr/>
          <p:nvPr/>
        </p:nvSpPr>
        <p:spPr>
          <a:xfrm>
            <a:off x="2592309" y="1524000"/>
            <a:ext cx="3986794"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Shinarump</a:t>
            </a:r>
            <a:endParaRPr lang="en-US" sz="3600" dirty="0"/>
          </a:p>
          <a:p>
            <a:pPr algn="ctr"/>
            <a:r>
              <a:rPr lang="en-US" sz="3600" dirty="0" smtClean="0"/>
              <a:t>Formation</a:t>
            </a:r>
            <a:endParaRPr lang="en-US" sz="3600" dirty="0"/>
          </a:p>
        </p:txBody>
      </p:sp>
    </p:spTree>
    <p:extLst>
      <p:ext uri="{BB962C8B-B14F-4D97-AF65-F5344CB8AC3E}">
        <p14:creationId xmlns:p14="http://schemas.microsoft.com/office/powerpoint/2010/main" val="35740976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ags/tag5.xml><?xml version="1.0" encoding="utf-8"?>
<p:tagLst xmlns:a="http://schemas.openxmlformats.org/drawingml/2006/main" xmlns:r="http://schemas.openxmlformats.org/officeDocument/2006/relationships" xmlns:p="http://schemas.openxmlformats.org/presentationml/2006/main">
  <p:tag name="TIMING" val="|2.6|2.2"/>
</p:tagLst>
</file>

<file path=ppt/tags/tag6.xml><?xml version="1.0" encoding="utf-8"?>
<p:tagLst xmlns:a="http://schemas.openxmlformats.org/drawingml/2006/main" xmlns:r="http://schemas.openxmlformats.org/officeDocument/2006/relationships" xmlns:p="http://schemas.openxmlformats.org/presentationml/2006/main">
  <p:tag name="TIMING" val="|3.8|3"/>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11.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2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3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5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7.xml><?xml version="1.0" encoding="utf-8"?>
<a:theme xmlns:a="http://schemas.openxmlformats.org/drawingml/2006/main" name="4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8.xml><?xml version="1.0" encoding="utf-8"?>
<a:theme xmlns:a="http://schemas.openxmlformats.org/drawingml/2006/main" name="7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11277</TotalTime>
  <Words>2171</Words>
  <Application>Microsoft Office PowerPoint</Application>
  <PresentationFormat>On-screen Show (4:3)</PresentationFormat>
  <Paragraphs>247</Paragraphs>
  <Slides>61</Slides>
  <Notes>56</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61</vt:i4>
      </vt:variant>
    </vt:vector>
  </HeadingPairs>
  <TitlesOfParts>
    <vt:vector size="81" baseType="lpstr">
      <vt:lpstr>Arial</vt:lpstr>
      <vt:lpstr>Calibri</vt:lpstr>
      <vt:lpstr>Calibri Light</vt:lpstr>
      <vt:lpstr>Garamond</vt:lpstr>
      <vt:lpstr>Impact</vt:lpstr>
      <vt:lpstr>Tahoma</vt:lpstr>
      <vt:lpstr>Times New Roman</vt:lpstr>
      <vt:lpstr>Tunga</vt:lpstr>
      <vt:lpstr>2_Office Theme</vt:lpstr>
      <vt:lpstr>NewsPrint</vt:lpstr>
      <vt:lpstr>2_NewsPrint</vt:lpstr>
      <vt:lpstr>3_NewsPrint</vt:lpstr>
      <vt:lpstr>5_NewsPrint</vt:lpstr>
      <vt:lpstr>1_NewsPrint</vt:lpstr>
      <vt:lpstr>4_NewsPrint</vt:lpstr>
      <vt:lpstr>7_NewsPrint</vt:lpstr>
      <vt:lpstr>3_Office Theme</vt:lpstr>
      <vt:lpstr>BlackTie</vt:lpstr>
      <vt:lpstr>1_BlackTie</vt:lpstr>
      <vt:lpstr>Office Theme</vt:lpstr>
      <vt:lpstr>The Geologic Column  (A4 How Did the Layers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7-9</vt:lpstr>
      <vt:lpstr>Genesis 7:11 </vt:lpstr>
      <vt:lpstr>Genesis 7:12</vt:lpstr>
      <vt:lpstr>Genesis 7:12</vt:lpstr>
      <vt:lpstr>Genesis 7:17-18</vt:lpstr>
      <vt:lpstr>Genesis 7:19-20</vt:lpstr>
      <vt:lpstr>Genesis 7:24</vt:lpstr>
      <vt:lpstr>Genesis 8:1</vt:lpstr>
      <vt:lpstr>Genesis 8:3, 4</vt:lpstr>
      <vt:lpstr>PowerPoint Presentation</vt:lpstr>
      <vt:lpstr>PowerPoint Presentation</vt:lpstr>
      <vt:lpstr>Genesis 7:11</vt:lpstr>
      <vt:lpstr>PowerPoint Presentation</vt:lpstr>
      <vt:lpstr>PowerPoint Presentation</vt:lpstr>
      <vt:lpstr>Genesis 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245</cp:revision>
  <dcterms:created xsi:type="dcterms:W3CDTF">2012-08-15T17:52:08Z</dcterms:created>
  <dcterms:modified xsi:type="dcterms:W3CDTF">2017-04-27T19:36:06Z</dcterms:modified>
</cp:coreProperties>
</file>